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3" r:id="rId2"/>
    <p:sldId id="256" r:id="rId3"/>
    <p:sldId id="267" r:id="rId4"/>
    <p:sldId id="258" r:id="rId5"/>
    <p:sldId id="268" r:id="rId6"/>
    <p:sldId id="266" r:id="rId7"/>
    <p:sldId id="269" r:id="rId8"/>
    <p:sldId id="262" r:id="rId9"/>
    <p:sldId id="270" r:id="rId10"/>
    <p:sldId id="271" r:id="rId11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3447" autoAdjust="0"/>
  </p:normalViewPr>
  <p:slideViewPr>
    <p:cSldViewPr snapToGrid="0">
      <p:cViewPr varScale="1">
        <p:scale>
          <a:sx n="63" d="100"/>
          <a:sy n="63" d="100"/>
        </p:scale>
        <p:origin x="78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953EB5-F9C4-44FB-8EA9-17B5DBAAF76D}" type="datetimeFigureOut">
              <a:rPr lang="en-IN" smtClean="0"/>
              <a:t>17-12-2024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94E94A-F347-42F4-AB1B-9A0733EA816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749542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94E94A-F347-42F4-AB1B-9A0733EA8169}" type="slidenum">
              <a:rPr lang="en-IN" smtClean="0"/>
              <a:t>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323672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94E94A-F347-42F4-AB1B-9A0733EA8169}" type="slidenum">
              <a:rPr lang="en-IN" smtClean="0"/>
              <a:t>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028047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94E94A-F347-42F4-AB1B-9A0733EA8169}" type="slidenum">
              <a:rPr lang="en-IN" smtClean="0"/>
              <a:t>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324958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94E94A-F347-42F4-AB1B-9A0733EA8169}" type="slidenum">
              <a:rPr lang="en-IN" smtClean="0"/>
              <a:t>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730377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F448DD-07F6-4308-A7C3-9426B5489E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FCD3A3-0E78-4A23-B9FB-FB4E0A52AF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722552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3637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2F3719-BB22-4C5B-9A46-DD20EEFA83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36032" y="1098299"/>
            <a:ext cx="9144000" cy="2387600"/>
          </a:xfrm>
        </p:spPr>
        <p:txBody>
          <a:bodyPr/>
          <a:lstStyle/>
          <a:p>
            <a:r>
              <a:rPr lang="en-US" b="1" dirty="0"/>
              <a:t>OMRON HEALTHCARE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990A04A-6B35-4CE6-9088-4C71BD947B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33569"/>
            <a:ext cx="9144000" cy="1655762"/>
          </a:xfrm>
        </p:spPr>
        <p:txBody>
          <a:bodyPr/>
          <a:lstStyle/>
          <a:p>
            <a:r>
              <a:rPr lang="en-US" sz="3200" b="1" dirty="0"/>
              <a:t>Service &amp; Experience Network India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9504CCE-10B3-4CCD-9590-D3610EC658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85079" y="168442"/>
            <a:ext cx="1606814" cy="457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84149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F69ECB06-37EE-F786-AC95-2E0ACEC817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3666827"/>
              </p:ext>
            </p:extLst>
          </p:nvPr>
        </p:nvGraphicFramePr>
        <p:xfrm>
          <a:off x="131708" y="266503"/>
          <a:ext cx="11881616" cy="6509171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2963818">
                  <a:extLst>
                    <a:ext uri="{9D8B030D-6E8A-4147-A177-3AD203B41FA5}">
                      <a16:colId xmlns:a16="http://schemas.microsoft.com/office/drawing/2014/main" val="3135521414"/>
                    </a:ext>
                  </a:extLst>
                </a:gridCol>
                <a:gridCol w="2963818">
                  <a:extLst>
                    <a:ext uri="{9D8B030D-6E8A-4147-A177-3AD203B41FA5}">
                      <a16:colId xmlns:a16="http://schemas.microsoft.com/office/drawing/2014/main" val="2516371673"/>
                    </a:ext>
                  </a:extLst>
                </a:gridCol>
                <a:gridCol w="2976990">
                  <a:extLst>
                    <a:ext uri="{9D8B030D-6E8A-4147-A177-3AD203B41FA5}">
                      <a16:colId xmlns:a16="http://schemas.microsoft.com/office/drawing/2014/main" val="2512290307"/>
                    </a:ext>
                  </a:extLst>
                </a:gridCol>
                <a:gridCol w="2976990">
                  <a:extLst>
                    <a:ext uri="{9D8B030D-6E8A-4147-A177-3AD203B41FA5}">
                      <a16:colId xmlns:a16="http://schemas.microsoft.com/office/drawing/2014/main" val="2163389520"/>
                    </a:ext>
                  </a:extLst>
                </a:gridCol>
              </a:tblGrid>
              <a:tr h="201718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/>
                </a:tc>
                <a:extLst>
                  <a:ext uri="{0D108BD9-81ED-4DB2-BD59-A6C34878D82A}">
                    <a16:rowId xmlns:a16="http://schemas.microsoft.com/office/drawing/2014/main" val="1842562355"/>
                  </a:ext>
                </a:extLst>
              </a:tr>
              <a:tr h="229617">
                <a:tc gridSpan="4">
                  <a:txBody>
                    <a:bodyPr/>
                    <a:lstStyle/>
                    <a:p>
                      <a:pPr algn="ctr" fontAlgn="t"/>
                      <a:r>
                        <a:rPr lang="en-US" sz="1600" b="1" u="none" strike="noStrike" dirty="0">
                          <a:effectLst/>
                        </a:rPr>
                        <a:t>PICKUP CENTRE</a:t>
                      </a:r>
                    </a:p>
                  </a:txBody>
                  <a:tcPr marL="7018" marR="7018" marT="7018" marB="0"/>
                </a:tc>
                <a:tc hMerge="1"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/>
                </a:tc>
                <a:tc hMerge="1"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/>
                </a:tc>
                <a:tc hMerge="1">
                  <a:txBody>
                    <a:bodyPr/>
                    <a:lstStyle/>
                    <a:p>
                      <a:pPr algn="l" fontAlgn="t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/>
                </a:tc>
                <a:extLst>
                  <a:ext uri="{0D108BD9-81ED-4DB2-BD59-A6C34878D82A}">
                    <a16:rowId xmlns:a16="http://schemas.microsoft.com/office/drawing/2014/main" val="2146514457"/>
                  </a:ext>
                </a:extLst>
              </a:tr>
              <a:tr h="25751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u="none" strike="noStrike" dirty="0">
                          <a:effectLst/>
                        </a:rPr>
                        <a:t> 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u="none" strike="noStrike" dirty="0"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u="none" strike="noStrike" dirty="0"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/>
                </a:tc>
                <a:extLst>
                  <a:ext uri="{0D108BD9-81ED-4DB2-BD59-A6C34878D82A}">
                    <a16:rowId xmlns:a16="http://schemas.microsoft.com/office/drawing/2014/main" val="2093216527"/>
                  </a:ext>
                </a:extLst>
              </a:tr>
              <a:tr h="20171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AGRA</a:t>
                      </a:r>
                    </a:p>
                  </a:txBody>
                  <a:tcPr marL="7018" marR="7018" marT="701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KANPUR</a:t>
                      </a: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AMBALA</a:t>
                      </a: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FARIDABAD</a:t>
                      </a:r>
                    </a:p>
                  </a:txBody>
                  <a:tcPr marL="7018" marR="7018" marT="7018" marB="0"/>
                </a:tc>
                <a:extLst>
                  <a:ext uri="{0D108BD9-81ED-4DB2-BD59-A6C34878D82A}">
                    <a16:rowId xmlns:a16="http://schemas.microsoft.com/office/drawing/2014/main" val="1567400953"/>
                  </a:ext>
                </a:extLst>
              </a:tr>
              <a:tr h="2740545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b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Jain Surgical Agency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b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11/2 Bagh </a:t>
                      </a:r>
                      <a:r>
                        <a:rPr lang="en-IN" sz="1400" b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Muzzafar</a:t>
                      </a:r>
                      <a:r>
                        <a:rPr lang="en-IN" sz="1400" b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Khan, St </a:t>
                      </a:r>
                      <a:r>
                        <a:rPr lang="en-IN" sz="1400" b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Jhons</a:t>
                      </a:r>
                      <a:r>
                        <a:rPr lang="en-IN" sz="1400" b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College, Agra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b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Mob- 7417004798/9927622298</a:t>
                      </a:r>
                    </a:p>
                    <a:p>
                      <a:pPr algn="l" fontAlgn="t"/>
                      <a:br>
                        <a:rPr lang="en-US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</a:br>
                      <a:br>
                        <a:rPr lang="en-US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</a:br>
                      <a:br>
                        <a:rPr lang="en-US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</a:br>
                      <a:r>
                        <a:rPr lang="en-US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    </a:t>
                      </a:r>
                      <a:r>
                        <a:rPr lang="en-US" sz="14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HALDWANI</a:t>
                      </a:r>
                      <a:br>
                        <a:rPr lang="en-US" sz="1400" b="1" u="none" strike="noStrike" dirty="0">
                          <a:solidFill>
                            <a:srgbClr val="000000"/>
                          </a:solidFill>
                          <a:effectLst/>
                        </a:rPr>
                      </a:br>
                      <a:r>
                        <a:rPr lang="en-US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RADHE GOVIND TRADERS </a:t>
                      </a:r>
                      <a:br>
                        <a:rPr lang="en-US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</a:br>
                      <a:r>
                        <a:rPr lang="en-US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13/38, LINE NUMBER 1, HALDWANI, Nainital, </a:t>
                      </a:r>
                      <a:r>
                        <a:rPr lang="en-US" sz="1400" b="0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Haldwani</a:t>
                      </a:r>
                      <a:r>
                        <a:rPr lang="en-US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Uttarakhand,</a:t>
                      </a:r>
                    </a:p>
                    <a:p>
                      <a:pPr algn="l" fontAlgn="t"/>
                      <a:r>
                        <a:rPr lang="en-US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263139</a:t>
                      </a:r>
                      <a:br>
                        <a:rPr lang="en-US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</a:br>
                      <a:r>
                        <a:rPr lang="en-US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Ph - 7060003666</a:t>
                      </a:r>
                      <a:br>
                        <a:rPr lang="en-US" sz="1400" b="1" u="none" strike="noStrike" dirty="0">
                          <a:solidFill>
                            <a:srgbClr val="000000"/>
                          </a:solidFill>
                          <a:effectLst/>
                        </a:rPr>
                      </a:br>
                      <a:endParaRPr lang="en-US" sz="1400" b="1" u="none" strike="noStrike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018" marR="7018" marT="701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Manish Surgical agencies</a:t>
                      </a:r>
                      <a:b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B.O. 59/56, C.P. Market, Birhana Road, Kanpur 208001 Uttar Pradesh </a:t>
                      </a:r>
                      <a:b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 - 9519439622 / 9519439621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TANDON SURGICAL</a:t>
                      </a:r>
                      <a:b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SHOP NO. 5438/3,CROSS ROAD, NO. 4, NICHOLSON ROAD, AMBALA CANTT.-133001</a:t>
                      </a:r>
                      <a:b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 - 9812144534 / 9813204726   </a:t>
                      </a: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National Services</a:t>
                      </a:r>
                      <a:b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5B/8BP railway road NIT Faridabad, Near Banke Bihari Mandir, -121001</a:t>
                      </a:r>
                      <a:b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 - 01294311261 / 9319965879</a:t>
                      </a:r>
                      <a:b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b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b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b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b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ALIGARH</a:t>
                      </a:r>
                      <a:b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Ajay Medico</a:t>
                      </a:r>
                      <a:b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7/63 Opp Arpit medico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Phaphla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Street, Aligarh – 202001</a:t>
                      </a:r>
                      <a:b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 - 7017485070</a:t>
                      </a:r>
                    </a:p>
                    <a:p>
                      <a:pPr algn="l" fontAlgn="t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/>
                </a:tc>
                <a:extLst>
                  <a:ext uri="{0D108BD9-81ED-4DB2-BD59-A6C34878D82A}">
                    <a16:rowId xmlns:a16="http://schemas.microsoft.com/office/drawing/2014/main" val="2923939947"/>
                  </a:ext>
                </a:extLst>
              </a:tr>
              <a:tr h="982153">
                <a:tc>
                  <a:txBody>
                    <a:bodyPr/>
                    <a:lstStyle/>
                    <a:p>
                      <a:pPr algn="ctr" fontAlgn="t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/>
                </a:tc>
                <a:extLst>
                  <a:ext uri="{0D108BD9-81ED-4DB2-BD59-A6C34878D82A}">
                    <a16:rowId xmlns:a16="http://schemas.microsoft.com/office/drawing/2014/main" val="2474225109"/>
                  </a:ext>
                </a:extLst>
              </a:tr>
              <a:tr h="643186">
                <a:tc>
                  <a:txBody>
                    <a:bodyPr/>
                    <a:lstStyle/>
                    <a:p>
                      <a:pPr algn="l" fontAlgn="t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/>
                </a:tc>
                <a:extLst>
                  <a:ext uri="{0D108BD9-81ED-4DB2-BD59-A6C34878D82A}">
                    <a16:rowId xmlns:a16="http://schemas.microsoft.com/office/drawing/2014/main" val="2050153958"/>
                  </a:ext>
                </a:extLst>
              </a:tr>
              <a:tr h="201718">
                <a:tc>
                  <a:txBody>
                    <a:bodyPr/>
                    <a:lstStyle/>
                    <a:p>
                      <a:pPr algn="ctr" fontAlgn="t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/>
                </a:tc>
                <a:extLst>
                  <a:ext uri="{0D108BD9-81ED-4DB2-BD59-A6C34878D82A}">
                    <a16:rowId xmlns:a16="http://schemas.microsoft.com/office/drawing/2014/main" val="3627434452"/>
                  </a:ext>
                </a:extLst>
              </a:tr>
              <a:tr h="696444">
                <a:tc>
                  <a:txBody>
                    <a:bodyPr/>
                    <a:lstStyle/>
                    <a:p>
                      <a:pPr algn="l" fontAlgn="t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/>
                </a:tc>
                <a:extLst>
                  <a:ext uri="{0D108BD9-81ED-4DB2-BD59-A6C34878D82A}">
                    <a16:rowId xmlns:a16="http://schemas.microsoft.com/office/drawing/2014/main" val="5520838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69721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4D516FA-A9BA-4BCF-8D57-AF3505D87B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7418703"/>
              </p:ext>
            </p:extLst>
          </p:nvPr>
        </p:nvGraphicFramePr>
        <p:xfrm>
          <a:off x="81280" y="120315"/>
          <a:ext cx="11988799" cy="673708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2993139">
                  <a:extLst>
                    <a:ext uri="{9D8B030D-6E8A-4147-A177-3AD203B41FA5}">
                      <a16:colId xmlns:a16="http://schemas.microsoft.com/office/drawing/2014/main" val="602134810"/>
                    </a:ext>
                  </a:extLst>
                </a:gridCol>
                <a:gridCol w="2989696">
                  <a:extLst>
                    <a:ext uri="{9D8B030D-6E8A-4147-A177-3AD203B41FA5}">
                      <a16:colId xmlns:a16="http://schemas.microsoft.com/office/drawing/2014/main" val="3741018171"/>
                    </a:ext>
                  </a:extLst>
                </a:gridCol>
                <a:gridCol w="3002982">
                  <a:extLst>
                    <a:ext uri="{9D8B030D-6E8A-4147-A177-3AD203B41FA5}">
                      <a16:colId xmlns:a16="http://schemas.microsoft.com/office/drawing/2014/main" val="4073181481"/>
                    </a:ext>
                  </a:extLst>
                </a:gridCol>
                <a:gridCol w="3002982">
                  <a:extLst>
                    <a:ext uri="{9D8B030D-6E8A-4147-A177-3AD203B41FA5}">
                      <a16:colId xmlns:a16="http://schemas.microsoft.com/office/drawing/2014/main" val="71836988"/>
                    </a:ext>
                  </a:extLst>
                </a:gridCol>
              </a:tblGrid>
              <a:tr h="183784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 anchor="b"/>
                </a:tc>
                <a:extLst>
                  <a:ext uri="{0D108BD9-81ED-4DB2-BD59-A6C34878D82A}">
                    <a16:rowId xmlns:a16="http://schemas.microsoft.com/office/drawing/2014/main" val="1718587789"/>
                  </a:ext>
                </a:extLst>
              </a:tr>
              <a:tr h="539286">
                <a:tc gridSpan="4">
                  <a:txBody>
                    <a:bodyPr/>
                    <a:lstStyle/>
                    <a:p>
                      <a:pPr algn="ctr" fontAlgn="t"/>
                      <a:r>
                        <a:rPr lang="en-US" sz="1800" b="1" u="none" strike="noStrike" dirty="0">
                          <a:effectLst/>
                        </a:rPr>
                        <a:t>OMRON CUSTOMER SUPPORT LOCATION ( WEST )</a:t>
                      </a:r>
                    </a:p>
                    <a:p>
                      <a:pPr algn="ctr" fontAlgn="t"/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t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 anchor="b"/>
                </a:tc>
                <a:extLst>
                  <a:ext uri="{0D108BD9-81ED-4DB2-BD59-A6C34878D82A}">
                    <a16:rowId xmlns:a16="http://schemas.microsoft.com/office/drawing/2014/main" val="140378039"/>
                  </a:ext>
                </a:extLst>
              </a:tr>
              <a:tr h="183784">
                <a:tc>
                  <a:txBody>
                    <a:bodyPr/>
                    <a:lstStyle/>
                    <a:p>
                      <a:pPr algn="ctr" fontAlgn="t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 anchor="b"/>
                </a:tc>
                <a:extLst>
                  <a:ext uri="{0D108BD9-81ED-4DB2-BD59-A6C34878D82A}">
                    <a16:rowId xmlns:a16="http://schemas.microsoft.com/office/drawing/2014/main" val="3571797314"/>
                  </a:ext>
                </a:extLst>
              </a:tr>
              <a:tr h="243034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u="none" strike="noStrike" dirty="0">
                          <a:effectLst/>
                        </a:rPr>
                        <a:t>EXPERIENCE &amp; SERVICE CENTRE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u="none" strike="noStrike" dirty="0">
                          <a:effectLst/>
                        </a:rPr>
                        <a:t>SERVICE CENTRE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u="none" strike="noStrike" dirty="0">
                          <a:effectLst/>
                        </a:rPr>
                        <a:t>EXPERIENCE &amp; SERVICE CENTRE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u="none" strike="noStrike" dirty="0">
                          <a:effectLst/>
                        </a:rPr>
                        <a:t>SERVICE CENTRE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 anchor="b"/>
                </a:tc>
                <a:extLst>
                  <a:ext uri="{0D108BD9-81ED-4DB2-BD59-A6C34878D82A}">
                    <a16:rowId xmlns:a16="http://schemas.microsoft.com/office/drawing/2014/main" val="2058845271"/>
                  </a:ext>
                </a:extLst>
              </a:tr>
              <a:tr h="183784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 dirty="0">
                          <a:effectLst/>
                        </a:rPr>
                        <a:t> 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 anchor="b"/>
                </a:tc>
                <a:extLst>
                  <a:ext uri="{0D108BD9-81ED-4DB2-BD59-A6C34878D82A}">
                    <a16:rowId xmlns:a16="http://schemas.microsoft.com/office/drawing/2014/main" val="3009096287"/>
                  </a:ext>
                </a:extLst>
              </a:tr>
              <a:tr h="439066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THANE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u="none" strike="noStrike" dirty="0">
                          <a:effectLst/>
                        </a:rPr>
                        <a:t>MUMBAI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VADODRA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INDORE</a:t>
                      </a:r>
                    </a:p>
                  </a:txBody>
                  <a:tcPr marL="6207" marR="6207" marT="6207" marB="0"/>
                </a:tc>
                <a:extLst>
                  <a:ext uri="{0D108BD9-81ED-4DB2-BD59-A6C34878D82A}">
                    <a16:rowId xmlns:a16="http://schemas.microsoft.com/office/drawing/2014/main" val="1178454938"/>
                  </a:ext>
                </a:extLst>
              </a:tr>
              <a:tr h="1250290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 dirty="0">
                          <a:effectLst/>
                        </a:rPr>
                        <a:t>BAFNA SURGICALS </a:t>
                      </a:r>
                      <a:br>
                        <a:rPr lang="en-US" sz="1200" u="none" strike="noStrike" dirty="0">
                          <a:effectLst/>
                        </a:rPr>
                      </a:br>
                      <a:r>
                        <a:rPr lang="en-US" sz="1200" u="none" strike="noStrike" dirty="0">
                          <a:effectLst/>
                        </a:rPr>
                        <a:t>3, LANDMARK ARCADE, BESIDES AXIS BANK, LOUISWADI SERVICE ROAD,  </a:t>
                      </a:r>
                      <a:br>
                        <a:rPr lang="en-US" sz="1200" u="none" strike="noStrike" dirty="0">
                          <a:effectLst/>
                        </a:rPr>
                      </a:br>
                      <a:r>
                        <a:rPr lang="en-US" sz="1200" u="none" strike="noStrike" dirty="0">
                          <a:effectLst/>
                        </a:rPr>
                        <a:t>THANE (W).pin code-400604 ,</a:t>
                      </a:r>
                      <a:br>
                        <a:rPr lang="en-US" sz="1200" u="none" strike="noStrike" dirty="0">
                          <a:effectLst/>
                        </a:rPr>
                      </a:br>
                      <a:r>
                        <a:rPr lang="en-US" sz="1200" u="none" strike="noStrike" dirty="0">
                          <a:effectLst/>
                        </a:rPr>
                        <a:t>Tel-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</a:rPr>
                        <a:t>9833392325</a:t>
                      </a:r>
                      <a:r>
                        <a:rPr lang="en-US" sz="1200" u="none" strike="noStrike" dirty="0">
                          <a:effectLst/>
                        </a:rPr>
                        <a:t> , 9321926374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r>
                        <a:rPr lang="en-IN" sz="1200" b="1" kern="1200" dirty="0">
                          <a:solidFill>
                            <a:schemeClr val="dk1"/>
                          </a:solidFill>
                          <a:effectLst/>
                        </a:rPr>
                        <a:t>Bafna Surgicals      </a:t>
                      </a:r>
                      <a:endParaRPr lang="en-US" sz="1200" b="1" kern="1200" dirty="0">
                        <a:solidFill>
                          <a:schemeClr val="dk1"/>
                        </a:solidFill>
                        <a:effectLst/>
                      </a:endParaRPr>
                    </a:p>
                    <a:p>
                      <a:r>
                        <a:rPr lang="en-IN" sz="1200" kern="1200" dirty="0">
                          <a:solidFill>
                            <a:schemeClr val="dk1"/>
                          </a:solidFill>
                          <a:effectLst/>
                        </a:rPr>
                        <a:t>Sai Plaza 801, 8th Floor , Magan Nathuram Road, Saki Naka, Mumbai : Maharashtra- 400072 : Nearby </a:t>
                      </a:r>
                      <a:r>
                        <a:rPr lang="en-IN" sz="1200" kern="1200" dirty="0" err="1">
                          <a:solidFill>
                            <a:schemeClr val="dk1"/>
                          </a:solidFill>
                          <a:effectLst/>
                        </a:rPr>
                        <a:t>Sakinaka</a:t>
                      </a:r>
                      <a:r>
                        <a:rPr lang="en-IN" sz="1200" kern="1200" dirty="0">
                          <a:solidFill>
                            <a:schemeClr val="dk1"/>
                          </a:solidFill>
                          <a:effectLst/>
                        </a:rPr>
                        <a:t> Metro Station</a:t>
                      </a:r>
                      <a:br>
                        <a:rPr lang="en-IN" sz="1200" kern="1200" dirty="0">
                          <a:solidFill>
                            <a:schemeClr val="dk1"/>
                          </a:solidFill>
                          <a:effectLst/>
                        </a:rPr>
                      </a:br>
                      <a: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Tel- 9321961126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 dirty="0">
                          <a:effectLst/>
                        </a:rPr>
                        <a:t>Arihant surgical co </a:t>
                      </a:r>
                    </a:p>
                    <a:p>
                      <a:pPr algn="l" fontAlgn="t"/>
                      <a:r>
                        <a:rPr lang="en-US" sz="1200" u="none" strike="noStrike" dirty="0">
                          <a:effectLst/>
                        </a:rPr>
                        <a:t>FF/106 benison complex </a:t>
                      </a:r>
                      <a:r>
                        <a:rPr lang="en-US" sz="1200" u="none" strike="noStrike" dirty="0" err="1">
                          <a:effectLst/>
                        </a:rPr>
                        <a:t>opp</a:t>
                      </a:r>
                      <a:r>
                        <a:rPr lang="en-US" sz="1200" u="none" strike="noStrike" dirty="0">
                          <a:effectLst/>
                        </a:rPr>
                        <a:t> </a:t>
                      </a:r>
                      <a:r>
                        <a:rPr lang="en-US" sz="1200" u="none" strike="noStrike" dirty="0" err="1">
                          <a:effectLst/>
                        </a:rPr>
                        <a:t>rajlaxmi</a:t>
                      </a:r>
                      <a:r>
                        <a:rPr lang="en-US" sz="1200" u="none" strike="noStrike" dirty="0">
                          <a:effectLst/>
                        </a:rPr>
                        <a:t> society </a:t>
                      </a:r>
                    </a:p>
                    <a:p>
                      <a:pPr algn="l" fontAlgn="t"/>
                      <a:r>
                        <a:rPr lang="en-US" sz="1200" u="none" strike="noStrike" dirty="0" err="1">
                          <a:effectLst/>
                        </a:rPr>
                        <a:t>opp</a:t>
                      </a:r>
                      <a:r>
                        <a:rPr lang="en-US" sz="1200" u="none" strike="noStrike" dirty="0">
                          <a:effectLst/>
                        </a:rPr>
                        <a:t> </a:t>
                      </a:r>
                      <a:r>
                        <a:rPr lang="en-US" sz="1200" u="none" strike="noStrike" dirty="0" err="1">
                          <a:effectLst/>
                        </a:rPr>
                        <a:t>rajlaxmi</a:t>
                      </a:r>
                      <a:r>
                        <a:rPr lang="en-US" sz="1200" u="none" strike="noStrike" dirty="0">
                          <a:effectLst/>
                        </a:rPr>
                        <a:t> society  near chakli circle </a:t>
                      </a:r>
                      <a:br>
                        <a:rPr lang="en-US" sz="1200" u="none" strike="noStrike" dirty="0">
                          <a:effectLst/>
                        </a:rPr>
                      </a:br>
                      <a:r>
                        <a:rPr lang="en-US" sz="1200" u="none" strike="noStrike" dirty="0" err="1">
                          <a:effectLst/>
                        </a:rPr>
                        <a:t>opp</a:t>
                      </a:r>
                      <a:r>
                        <a:rPr lang="en-US" sz="1200" u="none" strike="noStrike" dirty="0">
                          <a:effectLst/>
                        </a:rPr>
                        <a:t> road, vadodara-390007</a:t>
                      </a:r>
                    </a:p>
                    <a:p>
                      <a:pPr algn="l" fontAlgn="t"/>
                      <a:r>
                        <a:rPr lang="en-US" sz="1200" u="none" strike="noStrike" dirty="0">
                          <a:effectLst/>
                        </a:rPr>
                        <a:t>MOB - 7016106315</a:t>
                      </a:r>
                      <a:br>
                        <a:rPr lang="en-US" sz="1200" u="none" strike="noStrike" dirty="0">
                          <a:effectLst/>
                        </a:rPr>
                      </a:b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Gayatari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Incorportaion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103-4-5, </a:t>
                      </a:r>
                      <a:r>
                        <a:rPr lang="en-IN" sz="12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Mz</a:t>
                      </a:r>
                      <a:r>
                        <a:rPr lang="en-IN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floor, Yashwant Plaza, near Choti </a:t>
                      </a:r>
                      <a:r>
                        <a:rPr lang="en-IN" sz="12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Gwaltoli</a:t>
                      </a:r>
                      <a:r>
                        <a:rPr lang="en-IN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Police Station, Opp Railway Station Indore </a:t>
                      </a:r>
                      <a:r>
                        <a:rPr lang="en-IN" sz="12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Pincode</a:t>
                      </a:r>
                      <a:r>
                        <a:rPr lang="en-IN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- 452001 Madhya Pradesh</a:t>
                      </a:r>
                      <a:br>
                        <a:rPr lang="en-IN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</a:br>
                      <a:r>
                        <a:rPr lang="en-IN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Mob: </a:t>
                      </a:r>
                      <a:r>
                        <a:rPr lang="en-IN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9826015932</a:t>
                      </a:r>
                      <a:endParaRPr lang="en-IN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algn="l" fontAlgn="t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extLst>
                  <a:ext uri="{0D108BD9-81ED-4DB2-BD59-A6C34878D82A}">
                    <a16:rowId xmlns:a16="http://schemas.microsoft.com/office/drawing/2014/main" val="3796846353"/>
                  </a:ext>
                </a:extLst>
              </a:tr>
              <a:tr h="243034">
                <a:tc gridSpan="4">
                  <a:txBody>
                    <a:bodyPr/>
                    <a:lstStyle/>
                    <a:p>
                      <a:pPr algn="ctr" fontAlgn="t"/>
                      <a:endParaRPr lang="en-US" sz="1600" b="1" u="none" strike="noStrike" dirty="0">
                        <a:effectLst/>
                      </a:endParaRPr>
                    </a:p>
                  </a:txBody>
                  <a:tcPr marL="6207" marR="6207" marT="6207" marB="0"/>
                </a:tc>
                <a:tc hMerge="1"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>
                          <a:effectLst/>
                        </a:rPr>
                        <a:t> 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 hMerge="1"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>
                          <a:effectLst/>
                        </a:rPr>
                        <a:t> 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 anchor="b"/>
                </a:tc>
                <a:extLst>
                  <a:ext uri="{0D108BD9-81ED-4DB2-BD59-A6C34878D82A}">
                    <a16:rowId xmlns:a16="http://schemas.microsoft.com/office/drawing/2014/main" val="1267801655"/>
                  </a:ext>
                </a:extLst>
              </a:tr>
              <a:tr h="21340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AHMEDABAD</a:t>
                      </a: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 dirty="0">
                          <a:effectLst/>
                        </a:rPr>
                        <a:t> 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 dirty="0">
                          <a:effectLst/>
                        </a:rPr>
                        <a:t> 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6207" marR="6207" marT="6207" marB="0" anchor="b"/>
                </a:tc>
                <a:extLst>
                  <a:ext uri="{0D108BD9-81ED-4DB2-BD59-A6C34878D82A}">
                    <a16:rowId xmlns:a16="http://schemas.microsoft.com/office/drawing/2014/main" val="1431208614"/>
                  </a:ext>
                </a:extLst>
              </a:tr>
              <a:tr h="894788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CELL SERVICE</a:t>
                      </a:r>
                      <a:b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</a:br>
                      <a: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FF/1 Shivalik </a:t>
                      </a:r>
                      <a:r>
                        <a:rPr lang="en-US" sz="1200" b="0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opp</a:t>
                      </a:r>
                      <a: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Bank of Baroda Near Ahmedabad Central mall </a:t>
                      </a:r>
                    </a:p>
                    <a:p>
                      <a:pPr algn="l" fontAlgn="t"/>
                      <a:r>
                        <a:rPr lang="en-US" sz="1200" b="0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Panchavati</a:t>
                      </a:r>
                      <a: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en-US" sz="1200" b="0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Ambawadi</a:t>
                      </a:r>
                      <a: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Ahmedabad 380006</a:t>
                      </a:r>
                      <a:b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</a:br>
                      <a: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Ph - 7926442789 / 9879883338</a:t>
                      </a: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9" marR="6799" marT="6799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9" marR="6799" marT="6799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extLst>
                  <a:ext uri="{0D108BD9-81ED-4DB2-BD59-A6C34878D82A}">
                    <a16:rowId xmlns:a16="http://schemas.microsoft.com/office/drawing/2014/main" val="1931993728"/>
                  </a:ext>
                </a:extLst>
              </a:tr>
              <a:tr h="775437">
                <a:tc>
                  <a:txBody>
                    <a:bodyPr/>
                    <a:lstStyle/>
                    <a:p>
                      <a:pPr algn="l" fontAlgn="t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9" marR="6799" marT="6799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9" marR="6799" marT="6799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9" marR="6799" marT="6799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1200" b="0" u="none" strike="noStrike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207" marR="6207" marT="6207" marB="0"/>
                </a:tc>
                <a:extLst>
                  <a:ext uri="{0D108BD9-81ED-4DB2-BD59-A6C34878D82A}">
                    <a16:rowId xmlns:a16="http://schemas.microsoft.com/office/drawing/2014/main" val="2273804648"/>
                  </a:ext>
                </a:extLst>
              </a:tr>
              <a:tr h="213409">
                <a:tc>
                  <a:txBody>
                    <a:bodyPr/>
                    <a:lstStyle/>
                    <a:p>
                      <a:pPr algn="ctr" fontAlgn="t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extLst>
                  <a:ext uri="{0D108BD9-81ED-4DB2-BD59-A6C34878D82A}">
                    <a16:rowId xmlns:a16="http://schemas.microsoft.com/office/drawing/2014/main" val="1427156895"/>
                  </a:ext>
                </a:extLst>
              </a:tr>
              <a:tr h="667149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u="none" strike="noStrike" dirty="0">
                        <a:effectLst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extLst>
                  <a:ext uri="{0D108BD9-81ED-4DB2-BD59-A6C34878D82A}">
                    <a16:rowId xmlns:a16="http://schemas.microsoft.com/office/drawing/2014/main" val="4223606876"/>
                  </a:ext>
                </a:extLst>
              </a:tr>
              <a:tr h="587118">
                <a:tc>
                  <a:txBody>
                    <a:bodyPr/>
                    <a:lstStyle/>
                    <a:p>
                      <a:pPr algn="l" fontAlgn="t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extLst>
                  <a:ext uri="{0D108BD9-81ED-4DB2-BD59-A6C34878D82A}">
                    <a16:rowId xmlns:a16="http://schemas.microsoft.com/office/drawing/2014/main" val="3000448770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027F2F3A-1801-473A-8347-2AF375DC47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85079" y="120314"/>
            <a:ext cx="1606814" cy="457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13888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4D516FA-A9BA-4BCF-8D57-AF3505D87B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0766337"/>
              </p:ext>
            </p:extLst>
          </p:nvPr>
        </p:nvGraphicFramePr>
        <p:xfrm>
          <a:off x="100052" y="48129"/>
          <a:ext cx="11991896" cy="6826033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2265871">
                  <a:extLst>
                    <a:ext uri="{9D8B030D-6E8A-4147-A177-3AD203B41FA5}">
                      <a16:colId xmlns:a16="http://schemas.microsoft.com/office/drawing/2014/main" val="602134810"/>
                    </a:ext>
                  </a:extLst>
                </a:gridCol>
                <a:gridCol w="419465">
                  <a:extLst>
                    <a:ext uri="{9D8B030D-6E8A-4147-A177-3AD203B41FA5}">
                      <a16:colId xmlns:a16="http://schemas.microsoft.com/office/drawing/2014/main" val="3741018171"/>
                    </a:ext>
                  </a:extLst>
                </a:gridCol>
                <a:gridCol w="2956116">
                  <a:extLst>
                    <a:ext uri="{9D8B030D-6E8A-4147-A177-3AD203B41FA5}">
                      <a16:colId xmlns:a16="http://schemas.microsoft.com/office/drawing/2014/main" val="804170371"/>
                    </a:ext>
                  </a:extLst>
                </a:gridCol>
                <a:gridCol w="38998">
                  <a:extLst>
                    <a:ext uri="{9D8B030D-6E8A-4147-A177-3AD203B41FA5}">
                      <a16:colId xmlns:a16="http://schemas.microsoft.com/office/drawing/2014/main" val="3387631098"/>
                    </a:ext>
                  </a:extLst>
                </a:gridCol>
                <a:gridCol w="63046">
                  <a:extLst>
                    <a:ext uri="{9D8B030D-6E8A-4147-A177-3AD203B41FA5}">
                      <a16:colId xmlns:a16="http://schemas.microsoft.com/office/drawing/2014/main" val="302380360"/>
                    </a:ext>
                  </a:extLst>
                </a:gridCol>
                <a:gridCol w="1674538">
                  <a:extLst>
                    <a:ext uri="{9D8B030D-6E8A-4147-A177-3AD203B41FA5}">
                      <a16:colId xmlns:a16="http://schemas.microsoft.com/office/drawing/2014/main" val="2818173925"/>
                    </a:ext>
                  </a:extLst>
                </a:gridCol>
                <a:gridCol w="1373462">
                  <a:extLst>
                    <a:ext uri="{9D8B030D-6E8A-4147-A177-3AD203B41FA5}">
                      <a16:colId xmlns:a16="http://schemas.microsoft.com/office/drawing/2014/main" val="4073181481"/>
                    </a:ext>
                  </a:extLst>
                </a:gridCol>
                <a:gridCol w="913469">
                  <a:extLst>
                    <a:ext uri="{9D8B030D-6E8A-4147-A177-3AD203B41FA5}">
                      <a16:colId xmlns:a16="http://schemas.microsoft.com/office/drawing/2014/main" val="2999939750"/>
                    </a:ext>
                  </a:extLst>
                </a:gridCol>
                <a:gridCol w="2078651">
                  <a:extLst>
                    <a:ext uri="{9D8B030D-6E8A-4147-A177-3AD203B41FA5}">
                      <a16:colId xmlns:a16="http://schemas.microsoft.com/office/drawing/2014/main" val="7183698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97862642"/>
                    </a:ext>
                  </a:extLst>
                </a:gridCol>
              </a:tblGrid>
              <a:tr h="177361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 anchor="b"/>
                </a:tc>
                <a:tc gridSpan="5"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 anchor="b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 anchor="b"/>
                </a:tc>
                <a:extLst>
                  <a:ext uri="{0D108BD9-81ED-4DB2-BD59-A6C34878D82A}">
                    <a16:rowId xmlns:a16="http://schemas.microsoft.com/office/drawing/2014/main" val="1718587789"/>
                  </a:ext>
                </a:extLst>
              </a:tr>
              <a:tr h="263130">
                <a:tc gridSpan="10">
                  <a:txBody>
                    <a:bodyPr/>
                    <a:lstStyle/>
                    <a:p>
                      <a:pPr algn="ctr" fontAlgn="t"/>
                      <a:r>
                        <a:rPr lang="en-US" sz="1800" b="1" u="none" strike="noStrike">
                          <a:effectLst/>
                        </a:rPr>
                        <a:t>OMRON CUSTOMER SUPPORT LOCATION ( WEST 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t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 anchor="b"/>
                </a:tc>
                <a:tc hMerge="1">
                  <a:txBody>
                    <a:bodyPr/>
                    <a:lstStyle/>
                    <a:p>
                      <a:pPr algn="ctr" fontAlgn="t"/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extLst>
                  <a:ext uri="{0D108BD9-81ED-4DB2-BD59-A6C34878D82A}">
                    <a16:rowId xmlns:a16="http://schemas.microsoft.com/office/drawing/2014/main" val="140378039"/>
                  </a:ext>
                </a:extLst>
              </a:tr>
              <a:tr h="177361">
                <a:tc gridSpan="2">
                  <a:txBody>
                    <a:bodyPr/>
                    <a:lstStyle/>
                    <a:p>
                      <a:pPr algn="ctr" fontAlgn="t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 hMerge="1">
                  <a:txBody>
                    <a:bodyPr/>
                    <a:lstStyle/>
                    <a:p>
                      <a:pPr algn="ctr" fontAlgn="t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 gridSpan="2">
                  <a:txBody>
                    <a:bodyPr/>
                    <a:lstStyle/>
                    <a:p>
                      <a:pPr algn="ctr" fontAlgn="t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 hMerge="1">
                  <a:txBody>
                    <a:bodyPr/>
                    <a:lstStyle/>
                    <a:p>
                      <a:pPr algn="ctr" fontAlgn="t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 gridSpan="3">
                  <a:txBody>
                    <a:bodyPr/>
                    <a:lstStyle/>
                    <a:p>
                      <a:pPr algn="ctr" fontAlgn="t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t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 gridSpan="3">
                  <a:txBody>
                    <a:bodyPr/>
                    <a:lstStyle/>
                    <a:p>
                      <a:pPr algn="ctr" fontAlgn="t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 anchor="b"/>
                </a:tc>
                <a:tc hMerge="1">
                  <a:txBody>
                    <a:bodyPr/>
                    <a:lstStyle/>
                    <a:p>
                      <a:pPr algn="ctr" fontAlgn="t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 anchor="b"/>
                </a:tc>
                <a:extLst>
                  <a:ext uri="{0D108BD9-81ED-4DB2-BD59-A6C34878D82A}">
                    <a16:rowId xmlns:a16="http://schemas.microsoft.com/office/drawing/2014/main" val="3571797314"/>
                  </a:ext>
                </a:extLst>
              </a:tr>
              <a:tr h="23454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207" marR="6207" marT="6207" marB="0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PICKUP CENTRE</a:t>
                      </a:r>
                      <a:r>
                        <a:rPr kumimoji="0" lang="en-US" sz="1200" b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 </a:t>
                      </a: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207" marR="6207" marT="6207" marB="0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PICKUP CENTRE</a:t>
                      </a:r>
                      <a:r>
                        <a:rPr kumimoji="0" lang="en-US" sz="1200" b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 </a:t>
                      </a: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207" marR="6207" marT="6207" marB="0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PICKUP CENTRE</a:t>
                      </a:r>
                      <a:r>
                        <a:rPr kumimoji="0" lang="en-US" sz="12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 </a:t>
                      </a: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207" marR="6207" marT="6207" marB="0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207" marR="6207" marT="6207" marB="0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207" marR="6207" marT="6207" marB="0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207" marR="6207" marT="6207" marB="0"/>
                </a:tc>
                <a:tc hMerge="1">
                  <a:txBody>
                    <a:bodyPr/>
                    <a:lstStyle/>
                    <a:p>
                      <a:pPr algn="ctr" fontAlgn="t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207" marR="6207" marT="6207" marB="0"/>
                </a:tc>
                <a:extLst>
                  <a:ext uri="{0D108BD9-81ED-4DB2-BD59-A6C34878D82A}">
                    <a16:rowId xmlns:a16="http://schemas.microsoft.com/office/drawing/2014/main" val="2058845271"/>
                  </a:ext>
                </a:extLst>
              </a:tr>
              <a:tr h="177361"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>
                          <a:effectLst/>
                        </a:rPr>
                        <a:t> 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 hMerge="1">
                  <a:txBody>
                    <a:bodyPr/>
                    <a:lstStyle/>
                    <a:p>
                      <a:pPr algn="ctr" fontAlgn="t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 gridSpan="2">
                  <a:txBody>
                    <a:bodyPr/>
                    <a:lstStyle/>
                    <a:p>
                      <a:pPr algn="ctr" fontAlgn="t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 hMerge="1">
                  <a:txBody>
                    <a:bodyPr/>
                    <a:lstStyle/>
                    <a:p>
                      <a:pPr algn="ctr" fontAlgn="t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 gridSpan="3">
                  <a:txBody>
                    <a:bodyPr/>
                    <a:lstStyle/>
                    <a:p>
                      <a:pPr algn="ctr" fontAlgn="t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t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 gridSpan="3">
                  <a:txBody>
                    <a:bodyPr/>
                    <a:lstStyle/>
                    <a:p>
                      <a:pPr algn="ctr" fontAlgn="t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 hMerge="1">
                  <a:txBody>
                    <a:bodyPr/>
                    <a:lstStyle/>
                    <a:p>
                      <a:pPr algn="l" fontAlgn="t"/>
                      <a:endParaRPr lang="en-US" sz="1200" b="0" u="none" strike="noStrike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207" marR="6207" marT="6207" marB="0"/>
                </a:tc>
                <a:tc hMerge="1">
                  <a:txBody>
                    <a:bodyPr/>
                    <a:lstStyle/>
                    <a:p>
                      <a:pPr algn="ctr" fontAlgn="t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extLst>
                  <a:ext uri="{0D108BD9-81ED-4DB2-BD59-A6C34878D82A}">
                    <a16:rowId xmlns:a16="http://schemas.microsoft.com/office/drawing/2014/main" val="3009096287"/>
                  </a:ext>
                </a:extLst>
              </a:tr>
              <a:tr h="205950"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14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Jabalpur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 hMerge="1">
                  <a:txBody>
                    <a:bodyPr/>
                    <a:lstStyle/>
                    <a:p>
                      <a:pPr algn="ctr" fontAlgn="t"/>
                      <a:r>
                        <a:rPr lang="en-US" sz="1400" b="1" u="none" strike="noStrike" dirty="0">
                          <a:effectLst/>
                        </a:rPr>
                        <a:t>Gwalior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1400" b="1" u="none" strike="noStrike">
                          <a:effectLst/>
                        </a:rPr>
                        <a:t>Gwalior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 hMerge="1">
                  <a:txBody>
                    <a:bodyPr/>
                    <a:lstStyle/>
                    <a:p>
                      <a:pPr algn="ctr" fontAlgn="t"/>
                      <a:r>
                        <a:rPr lang="en-US" sz="1400" b="1" u="none" strike="noStrike" dirty="0">
                          <a:effectLst/>
                        </a:rPr>
                        <a:t>Gwalior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 gridSpan="3"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>
                          <a:solidFill>
                            <a:srgbClr val="000000"/>
                          </a:solidFill>
                          <a:effectLst/>
                        </a:rPr>
                        <a:t>MARGAO, </a:t>
                      </a:r>
                      <a:r>
                        <a:rPr lang="en-US" sz="1200" b="1" u="none" strike="noStrike">
                          <a:effectLst/>
                        </a:rPr>
                        <a:t>GOA                                      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9" marR="6799" marT="6799" marB="0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MARGAO, </a:t>
                      </a:r>
                      <a:r>
                        <a:rPr lang="en-US" sz="1200" b="1" u="none" strike="noStrike" dirty="0">
                          <a:effectLst/>
                        </a:rPr>
                        <a:t>GOA                                      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9" marR="6799" marT="6799" marB="0"/>
                </a:tc>
                <a:tc gridSpan="3">
                  <a:txBody>
                    <a:bodyPr/>
                    <a:lstStyle/>
                    <a:p>
                      <a:pPr algn="l" fontAlgn="t"/>
                      <a:r>
                        <a:rPr lang="en-US" sz="1400" b="1" u="none" strike="noStrike">
                          <a:effectLst/>
                        </a:rPr>
                        <a:t>MUMBAI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 hMerge="1">
                  <a:txBody>
                    <a:bodyPr/>
                    <a:lstStyle/>
                    <a:p>
                      <a:pPr algn="ctr" fontAlgn="t"/>
                      <a:r>
                        <a:rPr lang="en-US" sz="1400" b="1" u="none" strike="noStrike" dirty="0">
                          <a:effectLst/>
                        </a:rPr>
                        <a:t>MUMBAI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 hMerge="1">
                  <a:txBody>
                    <a:bodyPr/>
                    <a:lstStyle/>
                    <a:p>
                      <a:pPr algn="l" fontAlgn="t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extLst>
                  <a:ext uri="{0D108BD9-81ED-4DB2-BD59-A6C34878D82A}">
                    <a16:rowId xmlns:a16="http://schemas.microsoft.com/office/drawing/2014/main" val="1178454938"/>
                  </a:ext>
                </a:extLst>
              </a:tr>
              <a:tr h="965461"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MAA Agency , 2165 , </a:t>
                      </a:r>
                      <a:r>
                        <a:rPr lang="en-US" sz="1200" b="0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Hawaghar</a:t>
                      </a:r>
                      <a: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chowk , Wright Town</a:t>
                      </a:r>
                      <a:b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</a:br>
                      <a: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Jabalpur MP - 482002</a:t>
                      </a:r>
                      <a:b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</a:br>
                      <a: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9630155056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u="none" strike="noStrike" dirty="0">
                          <a:effectLst/>
                        </a:rPr>
                        <a:t>Ambar Surgical , Near Janak hospital </a:t>
                      </a:r>
                      <a:r>
                        <a:rPr lang="en-US" sz="1200" b="0" u="none" strike="noStrike" dirty="0" err="1">
                          <a:effectLst/>
                        </a:rPr>
                        <a:t>Jinsi</a:t>
                      </a:r>
                      <a:r>
                        <a:rPr lang="en-US" sz="1200" b="0" u="none" strike="noStrike" dirty="0">
                          <a:effectLst/>
                        </a:rPr>
                        <a:t>, Road No 3, Lashkar, Gwalior, MP 474001 </a:t>
                      </a:r>
                      <a:endParaRPr lang="en-US" sz="1200" b="0" u="none" strike="noStrike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algn="l" fontAlgn="t"/>
                      <a: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9617640009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u="none" strike="noStrike" dirty="0">
                          <a:effectLst/>
                        </a:rPr>
                        <a:t>Ambar Surgical , Near Janak hospital </a:t>
                      </a:r>
                      <a:r>
                        <a:rPr lang="en-US" sz="1200" b="0" u="none" strike="noStrike" dirty="0" err="1">
                          <a:effectLst/>
                        </a:rPr>
                        <a:t>Jinsi</a:t>
                      </a:r>
                      <a:r>
                        <a:rPr lang="en-US" sz="1200" b="0" u="none" strike="noStrike" dirty="0">
                          <a:effectLst/>
                        </a:rPr>
                        <a:t>, Road No 3, Lashkar, Gwalior, MP - 474001 </a:t>
                      </a:r>
                      <a:endParaRPr lang="en-US" sz="1200" b="0" u="none" strike="noStrike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algn="l" fontAlgn="t"/>
                      <a: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9617640009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u="none" strike="noStrike" dirty="0">
                          <a:effectLst/>
                        </a:rPr>
                        <a:t>Ambar Surgical , Near Janak hospital </a:t>
                      </a:r>
                      <a:r>
                        <a:rPr lang="en-US" sz="1200" b="0" u="none" strike="noStrike" dirty="0" err="1">
                          <a:effectLst/>
                        </a:rPr>
                        <a:t>Jinsi</a:t>
                      </a:r>
                      <a:r>
                        <a:rPr lang="en-US" sz="1200" b="0" u="none" strike="noStrike" dirty="0">
                          <a:effectLst/>
                        </a:rPr>
                        <a:t>, Road No 3, Lashkar, Gwalior, MP - 474001 </a:t>
                      </a:r>
                      <a:endParaRPr lang="en-US" sz="1200" b="0" u="none" strike="noStrike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algn="l" fontAlgn="t"/>
                      <a: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9617640009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 gridSpan="3">
                  <a:txBody>
                    <a:bodyPr/>
                    <a:lstStyle/>
                    <a:p>
                      <a:pPr algn="l" fontAlgn="t"/>
                      <a: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DROGARIA RAICAR ,</a:t>
                      </a:r>
                    </a:p>
                    <a:p>
                      <a:pPr algn="l" fontAlgn="t"/>
                      <a: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Sunshine </a:t>
                      </a:r>
                      <a:r>
                        <a:rPr lang="en-US" sz="1200" b="0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Bldg,Jose</a:t>
                      </a:r>
                      <a: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Inacio Loyola Rd,</a:t>
                      </a:r>
                    </a:p>
                    <a:p>
                      <a:pPr algn="l" fontAlgn="t"/>
                      <a: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Govind Poy </a:t>
                      </a:r>
                      <a:r>
                        <a:rPr lang="en-US" sz="1200" b="0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Raiturcar</a:t>
                      </a:r>
                      <a: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, </a:t>
                      </a:r>
                      <a:r>
                        <a:rPr lang="en-US" sz="1200" b="0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Margao</a:t>
                      </a:r>
                      <a: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,</a:t>
                      </a:r>
                    </a:p>
                    <a:p>
                      <a:pPr algn="l" fontAlgn="t"/>
                      <a: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GOA - 403601</a:t>
                      </a:r>
                    </a:p>
                    <a:p>
                      <a:pPr algn="l" fontAlgn="t"/>
                      <a: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T-9890630763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9" marR="6799" marT="6799" marB="0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t"/>
                      <a: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DROGARIA RAICAR ,</a:t>
                      </a:r>
                    </a:p>
                    <a:p>
                      <a:pPr algn="l" fontAlgn="t"/>
                      <a: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Sunshine </a:t>
                      </a:r>
                      <a:r>
                        <a:rPr lang="en-US" sz="1200" b="0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Bldg,Jose</a:t>
                      </a:r>
                      <a: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Inacio Loyola Rd,</a:t>
                      </a:r>
                    </a:p>
                    <a:p>
                      <a:pPr algn="l" fontAlgn="t"/>
                      <a: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Govind Poy </a:t>
                      </a:r>
                      <a:r>
                        <a:rPr lang="en-US" sz="1200" b="0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Raiturcar</a:t>
                      </a:r>
                      <a: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, </a:t>
                      </a:r>
                      <a:r>
                        <a:rPr lang="en-US" sz="1200" b="0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Margao</a:t>
                      </a:r>
                      <a: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,</a:t>
                      </a:r>
                    </a:p>
                    <a:p>
                      <a:pPr algn="l" fontAlgn="t"/>
                      <a: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GOA - 403601</a:t>
                      </a:r>
                    </a:p>
                    <a:p>
                      <a:pPr algn="l" fontAlgn="t"/>
                      <a: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T-9890630763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9" marR="6799" marT="6799" marB="0"/>
                </a:tc>
                <a:tc gridSpan="3">
                  <a:txBody>
                    <a:bodyPr/>
                    <a:lstStyle/>
                    <a:p>
                      <a:pPr algn="l" fontAlgn="t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ND BHAWSAR &amp;CO ,</a:t>
                      </a:r>
                    </a:p>
                    <a:p>
                      <a:pPr algn="l" fontAlgn="t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130/5 , Princess Street ,Govind Bldg ,Mumbai-400002, MOB-9167020093 ,8424058328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 hMerge="1">
                  <a:txBody>
                    <a:bodyPr/>
                    <a:lstStyle/>
                    <a:p>
                      <a:pPr algn="l" fontAlgn="t"/>
                      <a: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ND BHAWSAR &amp;CO ,</a:t>
                      </a:r>
                    </a:p>
                    <a:p>
                      <a:pPr algn="l" fontAlgn="t"/>
                      <a: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130/5 , Princess Street ,Govind </a:t>
                      </a:r>
                      <a:r>
                        <a:rPr lang="en-US" sz="1200" b="0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Bldg</a:t>
                      </a:r>
                      <a: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,Mumbai-400002, MOB-9167020093 ,8424058328</a:t>
                      </a:r>
                    </a:p>
                  </a:txBody>
                  <a:tcPr marL="6207" marR="6207" marT="6207" marB="0"/>
                </a:tc>
                <a:tc hMerge="1">
                  <a:txBody>
                    <a:bodyPr/>
                    <a:lstStyle/>
                    <a:p>
                      <a:pPr algn="l" fontAlgn="t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extLst>
                  <a:ext uri="{0D108BD9-81ED-4DB2-BD59-A6C34878D82A}">
                    <a16:rowId xmlns:a16="http://schemas.microsoft.com/office/drawing/2014/main" val="3796846353"/>
                  </a:ext>
                </a:extLst>
              </a:tr>
              <a:tr h="218771"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sz="14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GOA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 hMerge="1"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 dirty="0">
                          <a:effectLst/>
                        </a:rPr>
                        <a:t> 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NAGPUR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MUMBAI</a:t>
                      </a:r>
                    </a:p>
                  </a:txBody>
                  <a:tcPr marL="6207" marR="6207" marT="6207" marB="0"/>
                </a:tc>
                <a:tc hMerge="1">
                  <a:txBody>
                    <a:bodyPr/>
                    <a:lstStyle/>
                    <a:p>
                      <a:pPr algn="ctr" fontAlgn="t"/>
                      <a:r>
                        <a:rPr lang="en-US" sz="14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BILASPUR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 gridSpan="3"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MUMBAI</a:t>
                      </a:r>
                    </a:p>
                  </a:txBody>
                  <a:tcPr marL="6207" marR="6207" marT="6207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 anchor="b"/>
                </a:tc>
                <a:tc hMerge="1">
                  <a:txBody>
                    <a:bodyPr/>
                    <a:lstStyle/>
                    <a:p>
                      <a:pPr algn="ctr" fontAlgn="t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 anchor="b"/>
                </a:tc>
                <a:extLst>
                  <a:ext uri="{0D108BD9-81ED-4DB2-BD59-A6C34878D82A}">
                    <a16:rowId xmlns:a16="http://schemas.microsoft.com/office/drawing/2014/main" val="1267801655"/>
                  </a:ext>
                </a:extLst>
              </a:tr>
              <a:tr h="863515"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Hindu Pharmacy </a:t>
                      </a:r>
                      <a: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(Add: Hindu Pharmacy, Cunha </a:t>
                      </a:r>
                      <a:r>
                        <a:rPr lang="en-US" sz="1200" b="0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Rivara</a:t>
                      </a:r>
                      <a: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Road, Opp. MUNICIPAL Garden,  Panaji – Goa 403001 </a:t>
                      </a:r>
                      <a:b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</a:br>
                      <a:r>
                        <a:rPr lang="en-US" sz="1200" b="0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ph</a:t>
                      </a:r>
                      <a: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- 7517961081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 hMerge="1">
                  <a:txBody>
                    <a:bodyPr/>
                    <a:lstStyle/>
                    <a:p>
                      <a:pPr algn="ctr" fontAlgn="t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r>
                        <a:rPr lang="en-US" sz="1200" b="1" dirty="0"/>
                        <a:t>CHANDRA ENTERPRISES</a:t>
                      </a:r>
                    </a:p>
                    <a:p>
                      <a:r>
                        <a:rPr lang="en-US" sz="1200" dirty="0"/>
                        <a:t>104, GURU BALWANT COMPLEX,1ST FLOOR, NEAR YEOLE TEA STALL, LOKMAT SQ., NAGPUR-440012 </a:t>
                      </a:r>
                    </a:p>
                    <a:p>
                      <a:r>
                        <a:rPr lang="en-US" sz="1200" dirty="0"/>
                        <a:t>9552146982 / 0712-2427748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1200" b="0" u="none" strike="noStrike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207" marR="6207" marT="6207" marB="0"/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IN" sz="1200" b="1" dirty="0" err="1"/>
                        <a:t>Khimasia</a:t>
                      </a:r>
                      <a:r>
                        <a:rPr lang="en-IN" sz="1200" b="1" dirty="0"/>
                        <a:t>  Drugs &amp;Surgical House</a:t>
                      </a:r>
                    </a:p>
                    <a:p>
                      <a:pPr algn="l" fontAlgn="t"/>
                      <a:r>
                        <a:rPr lang="en-IN" sz="1200" dirty="0"/>
                        <a:t>G/86-A ,Gosar Niwas , Behind Shah </a:t>
                      </a:r>
                      <a:r>
                        <a:rPr lang="en-IN" sz="1200" dirty="0" err="1"/>
                        <a:t>Jayantilal</a:t>
                      </a:r>
                      <a:r>
                        <a:rPr lang="en-IN" sz="1200" dirty="0"/>
                        <a:t>  Gosar &amp; Co. , Juhu Church Road ,,</a:t>
                      </a:r>
                      <a:r>
                        <a:rPr lang="en-IN" sz="1200" dirty="0" err="1"/>
                        <a:t>JuhuMumbai</a:t>
                      </a:r>
                      <a:r>
                        <a:rPr lang="en-IN" sz="1200" dirty="0"/>
                        <a:t> -400049  ,T-9930591294</a:t>
                      </a:r>
                      <a:endParaRPr lang="en-US" sz="1200" b="0" u="none" strike="noStrike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207" marR="6207" marT="6207" marB="0"/>
                </a:tc>
                <a:tc hMerge="1">
                  <a:txBody>
                    <a:bodyPr/>
                    <a:lstStyle/>
                    <a:p>
                      <a:pPr algn="l" fontAlgn="t"/>
                      <a: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SHRI BALAJI SERVICES, C/O SHRI BALAJI SURGICAL, MEDICAL COMPLEX, TELIPARA, BILASPUR, CHATTISGARH-495001, </a:t>
                      </a:r>
                      <a:b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</a:br>
                      <a: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Vikas Dwivedi - 9755559018</a:t>
                      </a:r>
                    </a:p>
                  </a:txBody>
                  <a:tcPr marL="6207" marR="6207" marT="6207" marB="0"/>
                </a:tc>
                <a:tc gridSpan="2">
                  <a:txBody>
                    <a:bodyPr/>
                    <a:lstStyle/>
                    <a:p>
                      <a:r>
                        <a:rPr lang="en-US" sz="1050" b="1" dirty="0"/>
                        <a:t>NIYATI SALES &amp; SERVICE </a:t>
                      </a:r>
                    </a:p>
                    <a:p>
                      <a:r>
                        <a:rPr lang="en-US" sz="1050" dirty="0"/>
                        <a:t>Add: Shop No: 10, May Flower </a:t>
                      </a:r>
                      <a:r>
                        <a:rPr lang="en-US" sz="1050" dirty="0" err="1"/>
                        <a:t>Bldg</a:t>
                      </a:r>
                      <a:r>
                        <a:rPr lang="en-US" sz="1050" dirty="0"/>
                        <a:t>, 100 Lady Fathima Road, Opp. </a:t>
                      </a:r>
                      <a:r>
                        <a:rPr lang="en-US" sz="1050" dirty="0" err="1"/>
                        <a:t>Poinsur</a:t>
                      </a:r>
                      <a:r>
                        <a:rPr lang="en-US" sz="1050" dirty="0"/>
                        <a:t> Bus Depot 400067 </a:t>
                      </a:r>
                      <a:r>
                        <a:rPr lang="en-IN" sz="1050" dirty="0"/>
                        <a:t>9930899963</a:t>
                      </a:r>
                      <a:endParaRPr lang="en-US" sz="105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31208614"/>
                  </a:ext>
                </a:extLst>
              </a:tr>
              <a:tr h="965461">
                <a:tc gridSpan="2">
                  <a:txBody>
                    <a:bodyPr/>
                    <a:lstStyle/>
                    <a:p>
                      <a:pPr algn="l" fontAlgn="t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 hMerge="1">
                  <a:txBody>
                    <a:bodyPr/>
                    <a:lstStyle/>
                    <a:p>
                      <a:pPr algn="l" fontAlgn="t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 gridSpan="2">
                  <a:txBody>
                    <a:bodyPr/>
                    <a:lstStyle/>
                    <a:p>
                      <a:endParaRPr lang="en-IN" dirty="0"/>
                    </a:p>
                  </a:txBody>
                  <a:tcPr marL="6207" marR="6207" marT="6207" marB="0"/>
                </a:tc>
                <a:tc hMerge="1">
                  <a:txBody>
                    <a:bodyPr/>
                    <a:lstStyle/>
                    <a:p>
                      <a:pPr algn="l" fontAlgn="t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 gridSpan="3">
                  <a:txBody>
                    <a:bodyPr/>
                    <a:lstStyle/>
                    <a:p>
                      <a:pPr algn="l" fontAlgn="t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t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 gridSpan="3">
                  <a:txBody>
                    <a:bodyPr/>
                    <a:lstStyle/>
                    <a:p>
                      <a:pPr algn="l" fontAlgn="t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t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t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 hMerge="1">
                  <a:txBody>
                    <a:bodyPr/>
                    <a:lstStyle/>
                    <a:p>
                      <a:pPr algn="l" fontAlgn="t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t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t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t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 hMerge="1">
                  <a:txBody>
                    <a:bodyPr/>
                    <a:lstStyle/>
                    <a:p>
                      <a:pPr algn="l" fontAlgn="t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extLst>
                  <a:ext uri="{0D108BD9-81ED-4DB2-BD59-A6C34878D82A}">
                    <a16:rowId xmlns:a16="http://schemas.microsoft.com/office/drawing/2014/main" val="1931993728"/>
                  </a:ext>
                </a:extLst>
              </a:tr>
              <a:tr h="356516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dirty="0">
                          <a:effectLst/>
                        </a:rPr>
                        <a:t>   </a:t>
                      </a:r>
                      <a:r>
                        <a:rPr lang="en-US" sz="1400" b="1" u="none" strike="noStrike" dirty="0">
                          <a:effectLst/>
                        </a:rPr>
                        <a:t>PUNE-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b="1" u="none" strike="noStrike" dirty="0">
                          <a:effectLst/>
                        </a:rPr>
                        <a:t>Chinchwad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9" marR="6799" marT="6799" marB="0"/>
                </a:tc>
                <a:tc hMerge="1">
                  <a:txBody>
                    <a:bodyPr/>
                    <a:lstStyle/>
                    <a:p>
                      <a:pPr algn="ctr" fontAlgn="t"/>
                      <a:r>
                        <a:rPr lang="en-US" sz="1400" b="1" u="none" strike="noStrike" dirty="0">
                          <a:effectLst/>
                        </a:rPr>
                        <a:t>Pune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9" marR="6799" marT="6799" marB="0"/>
                </a:tc>
                <a:tc>
                  <a:txBody>
                    <a:bodyPr/>
                    <a:lstStyle/>
                    <a:p>
                      <a:r>
                        <a:rPr lang="en-US" sz="1400" b="1" u="none" strike="noStrike">
                          <a:effectLst/>
                        </a:rPr>
                        <a:t>Pune</a:t>
                      </a:r>
                      <a:endParaRPr lang="en-IN"/>
                    </a:p>
                  </a:txBody>
                  <a:tcPr marL="6799" marR="6799" marT="6799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9" marR="6799" marT="6799" marB="0"/>
                </a:tc>
                <a:tc gridSpan="3"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RAIPUR</a:t>
                      </a:r>
                    </a:p>
                  </a:txBody>
                  <a:tcPr marL="6207" marR="6207" marT="6207" marB="0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t"/>
                      <a:r>
                        <a:rPr lang="en-US" sz="14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MUMBAI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sz="14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BILASPUR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 hMerge="1">
                  <a:txBody>
                    <a:bodyPr/>
                    <a:lstStyle/>
                    <a:p>
                      <a:pPr algn="ctr" fontAlgn="t"/>
                      <a:r>
                        <a:rPr lang="en-US" sz="14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BILASPUR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extLst>
                  <a:ext uri="{0D108BD9-81ED-4DB2-BD59-A6C34878D82A}">
                    <a16:rowId xmlns:a16="http://schemas.microsoft.com/office/drawing/2014/main" val="2273804648"/>
                  </a:ext>
                </a:extLst>
              </a:tr>
              <a:tr h="1206592"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 dirty="0">
                          <a:effectLst/>
                        </a:rPr>
                        <a:t>Ronak Pharma</a:t>
                      </a:r>
                      <a:r>
                        <a:rPr lang="en-US" sz="1200" u="none" strike="noStrike" dirty="0">
                          <a:effectLst/>
                        </a:rPr>
                        <a:t>, Shop no-53&amp;54, Mayur Center, Opp. Unique Hospital, Dawa Bazar, Chinchwad, Pune MH -411019 ,</a:t>
                      </a:r>
                    </a:p>
                    <a:p>
                      <a:pPr algn="l" fontAlgn="t"/>
                      <a:r>
                        <a:rPr lang="en-US" sz="1200" u="none" strike="noStrike" dirty="0">
                          <a:effectLst/>
                        </a:rPr>
                        <a:t>T-9423238660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9" marR="6799" marT="6799" marB="0"/>
                </a:tc>
                <a:tc hMerge="1"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>
                          <a:effectLst/>
                        </a:rPr>
                        <a:t>Nitin Sales SHOP NO-1+ GODOWN, SHREE DATTAKRUPA SOCIETY SOC.</a:t>
                      </a:r>
                      <a:br>
                        <a:rPr lang="en-US" sz="1200" u="none" strike="noStrike" dirty="0">
                          <a:effectLst/>
                        </a:rPr>
                      </a:br>
                      <a:r>
                        <a:rPr lang="en-US" sz="1200" u="none" strike="noStrike" dirty="0">
                          <a:effectLst/>
                        </a:rPr>
                        <a:t>H.NO.1411,SADASHIV PETH,PUNE- MH </a:t>
                      </a:r>
                      <a:br>
                        <a:rPr lang="en-US" sz="1200" u="none" strike="noStrike" dirty="0">
                          <a:effectLst/>
                        </a:rPr>
                      </a:br>
                      <a:r>
                        <a:rPr lang="en-US" sz="1200" u="none" strike="noStrike" dirty="0">
                          <a:effectLst/>
                        </a:rPr>
                        <a:t>411030 , Mr Akshay 7774932291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9" marR="6799" marT="6799" marB="0"/>
                </a:tc>
                <a:tc>
                  <a:txBody>
                    <a:bodyPr/>
                    <a:lstStyle/>
                    <a:p>
                      <a:r>
                        <a:rPr lang="en-US" sz="1200" b="1" u="none" strike="noStrike" dirty="0">
                          <a:effectLst/>
                        </a:rPr>
                        <a:t>Nitin Sales </a:t>
                      </a:r>
                      <a:r>
                        <a:rPr lang="en-US" sz="1200" u="none" strike="noStrike" dirty="0">
                          <a:effectLst/>
                        </a:rPr>
                        <a:t>SHOP NO-1+ GODOWN, SHREE DATTAKRUPA SOCIETY SOC.</a:t>
                      </a:r>
                      <a:br>
                        <a:rPr lang="en-US" sz="1200" u="none" strike="noStrike" dirty="0">
                          <a:effectLst/>
                        </a:rPr>
                      </a:br>
                      <a:r>
                        <a:rPr lang="en-US" sz="1200" u="none" strike="noStrike" dirty="0">
                          <a:effectLst/>
                        </a:rPr>
                        <a:t>H.NO.1411,SADASHIV PETH,PUNE- MH </a:t>
                      </a:r>
                      <a:br>
                        <a:rPr lang="en-US" sz="1200" u="none" strike="noStrike" dirty="0">
                          <a:effectLst/>
                        </a:rPr>
                      </a:br>
                      <a:r>
                        <a:rPr lang="en-US" sz="1200" u="none" strike="noStrike" dirty="0">
                          <a:effectLst/>
                        </a:rPr>
                        <a:t>411030 , </a:t>
                      </a:r>
                      <a:r>
                        <a:rPr lang="en-US" sz="1200" u="none" strike="noStrike" dirty="0" err="1">
                          <a:effectLst/>
                        </a:rPr>
                        <a:t>Mr</a:t>
                      </a:r>
                      <a:r>
                        <a:rPr lang="en-US" sz="1200" u="none" strike="noStrike" dirty="0">
                          <a:effectLst/>
                        </a:rPr>
                        <a:t> Akshay 7774932291</a:t>
                      </a:r>
                      <a:endParaRPr lang="en-IN" dirty="0"/>
                    </a:p>
                  </a:txBody>
                  <a:tcPr marL="6799" marR="6799" marT="6799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9" marR="6799" marT="6799" marB="0"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 dirty="0">
                          <a:effectLst/>
                        </a:rPr>
                        <a:t>DAULAT SURGICAL HOUSE</a:t>
                      </a:r>
                      <a:r>
                        <a:rPr lang="en-US" sz="1200" u="none" strike="noStrike" dirty="0">
                          <a:effectLst/>
                        </a:rPr>
                        <a:t>, </a:t>
                      </a:r>
                      <a:br>
                        <a:rPr lang="en-US" sz="1200" u="none" strike="noStrike" dirty="0">
                          <a:effectLst/>
                        </a:rPr>
                      </a:br>
                      <a:r>
                        <a:rPr lang="en-US" sz="1200" u="none" strike="noStrike" dirty="0">
                          <a:effectLst/>
                        </a:rPr>
                        <a:t>SHOP NO.- 233, GROUND &amp; FIRST FLOOR / SHOP NO.- 234, GROUND FLOOR, AUSHADHI VATIKA (MEDICAL COMPLEX) DUMARTARAI, DHAMTARI ROAD, RAIPUR - 492015</a:t>
                      </a:r>
                      <a:br>
                        <a:rPr lang="en-US" sz="1200" u="none" strike="noStrike" dirty="0">
                          <a:effectLst/>
                        </a:rPr>
                      </a:br>
                      <a:r>
                        <a:rPr lang="en-US" sz="1200" u="none" strike="noStrike" dirty="0">
                          <a:effectLst/>
                        </a:rPr>
                        <a:t>PH -  9406073790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t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dirty="0" err="1">
                          <a:effectLst/>
                        </a:rPr>
                        <a:t>Khimasia</a:t>
                      </a:r>
                      <a:r>
                        <a:rPr lang="en-US" sz="1200" u="none" strike="noStrike" dirty="0">
                          <a:effectLst/>
                        </a:rPr>
                        <a:t> Drugs &amp;Surgical House ,</a:t>
                      </a:r>
                      <a:br>
                        <a:rPr lang="en-US" sz="1200" u="none" strike="noStrike" dirty="0">
                          <a:effectLst/>
                        </a:rPr>
                      </a:br>
                      <a:r>
                        <a:rPr lang="en-US" sz="1200" u="none" strike="noStrike" dirty="0">
                          <a:effectLst/>
                        </a:rPr>
                        <a:t>G/86-A ,Gosar Niwas , Behind Shah </a:t>
                      </a:r>
                      <a:r>
                        <a:rPr lang="en-US" sz="1200" u="none" strike="noStrike" dirty="0" err="1">
                          <a:effectLst/>
                        </a:rPr>
                        <a:t>Jayantilal</a:t>
                      </a:r>
                      <a:r>
                        <a:rPr lang="en-US" sz="1200" u="none" strike="noStrike" dirty="0">
                          <a:effectLst/>
                        </a:rPr>
                        <a:t> Gosar &amp; Co. , Juhu Church Road ,,Juhu  Mumbai -400049  ,T-9930591294</a:t>
                      </a:r>
                    </a:p>
                  </a:txBody>
                  <a:tcPr marL="6207" marR="6207" marT="6207" marB="0"/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SHRI BALAJI SERVICES</a:t>
                      </a:r>
                      <a: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, C/O SHRI BALAJI SURGICAL, MEDICAL COMPLEX, TELIPARA, BILASPUR, CHATTISGARH-495001, </a:t>
                      </a:r>
                      <a:b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</a:br>
                      <a: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Vikas Dwivedi - 9755559018</a:t>
                      </a:r>
                    </a:p>
                  </a:txBody>
                  <a:tcPr marL="6207" marR="6207" marT="6207" marB="0"/>
                </a:tc>
                <a:tc hMerge="1">
                  <a:txBody>
                    <a:bodyPr/>
                    <a:lstStyle/>
                    <a:p>
                      <a:pPr algn="l" fontAlgn="t"/>
                      <a: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SHRI BALAJI SERVICES, C/O SHRI BALAJI SURGICAL, MEDICAL COMPLEX, TELIPARA, BILASPUR, CHATTISGARH-495001, </a:t>
                      </a:r>
                      <a:b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</a:br>
                      <a: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Vikas Dwivedi - 9755559018</a:t>
                      </a: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1200" b="0" u="none" strike="noStrike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207" marR="6207" marT="6207" marB="0"/>
                </a:tc>
                <a:extLst>
                  <a:ext uri="{0D108BD9-81ED-4DB2-BD59-A6C34878D82A}">
                    <a16:rowId xmlns:a16="http://schemas.microsoft.com/office/drawing/2014/main" val="1427156895"/>
                  </a:ext>
                </a:extLst>
              </a:tr>
              <a:tr h="611772">
                <a:tc gridSpan="2">
                  <a:txBody>
                    <a:bodyPr/>
                    <a:lstStyle/>
                    <a:p>
                      <a:pPr algn="l" fontAlgn="t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 hMerge="1">
                  <a:txBody>
                    <a:bodyPr/>
                    <a:lstStyle/>
                    <a:p>
                      <a:pPr algn="l" fontAlgn="t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 gridSpan="2">
                  <a:txBody>
                    <a:bodyPr/>
                    <a:lstStyle/>
                    <a:p>
                      <a:endParaRPr lang="en-IN" dirty="0"/>
                    </a:p>
                  </a:txBody>
                  <a:tcPr marL="6207" marR="6207" marT="6207" marB="0"/>
                </a:tc>
                <a:tc hMerge="1">
                  <a:txBody>
                    <a:bodyPr/>
                    <a:lstStyle/>
                    <a:p>
                      <a:pPr algn="l" fontAlgn="t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 gridSpan="3">
                  <a:txBody>
                    <a:bodyPr/>
                    <a:lstStyle/>
                    <a:p>
                      <a:pPr algn="l" fontAlgn="t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t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 gridSpan="3">
                  <a:txBody>
                    <a:bodyPr/>
                    <a:lstStyle/>
                    <a:p>
                      <a:pPr algn="l" fontAlgn="t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 hMerge="1">
                  <a:txBody>
                    <a:bodyPr/>
                    <a:lstStyle/>
                    <a:p>
                      <a:pPr algn="l" fontAlgn="t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 hMerge="1">
                  <a:txBody>
                    <a:bodyPr/>
                    <a:lstStyle/>
                    <a:p>
                      <a:pPr algn="l" fontAlgn="t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extLst>
                  <a:ext uri="{0D108BD9-81ED-4DB2-BD59-A6C34878D82A}">
                    <a16:rowId xmlns:a16="http://schemas.microsoft.com/office/drawing/2014/main" val="4223606876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027F2F3A-1801-473A-8347-2AF375DC47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85027" y="0"/>
            <a:ext cx="1606814" cy="457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08777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E5962D2-006B-4A64-82C7-F20620F51B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5929043"/>
              </p:ext>
            </p:extLst>
          </p:nvPr>
        </p:nvGraphicFramePr>
        <p:xfrm>
          <a:off x="100053" y="108282"/>
          <a:ext cx="11991894" cy="6698349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2991326">
                  <a:extLst>
                    <a:ext uri="{9D8B030D-6E8A-4147-A177-3AD203B41FA5}">
                      <a16:colId xmlns:a16="http://schemas.microsoft.com/office/drawing/2014/main" val="3244288752"/>
                    </a:ext>
                  </a:extLst>
                </a:gridCol>
                <a:gridCol w="2991326">
                  <a:extLst>
                    <a:ext uri="{9D8B030D-6E8A-4147-A177-3AD203B41FA5}">
                      <a16:colId xmlns:a16="http://schemas.microsoft.com/office/drawing/2014/main" val="2823267500"/>
                    </a:ext>
                  </a:extLst>
                </a:gridCol>
                <a:gridCol w="3004621">
                  <a:extLst>
                    <a:ext uri="{9D8B030D-6E8A-4147-A177-3AD203B41FA5}">
                      <a16:colId xmlns:a16="http://schemas.microsoft.com/office/drawing/2014/main" val="2378542091"/>
                    </a:ext>
                  </a:extLst>
                </a:gridCol>
                <a:gridCol w="3004621">
                  <a:extLst>
                    <a:ext uri="{9D8B030D-6E8A-4147-A177-3AD203B41FA5}">
                      <a16:colId xmlns:a16="http://schemas.microsoft.com/office/drawing/2014/main" val="1931829865"/>
                    </a:ext>
                  </a:extLst>
                </a:gridCol>
              </a:tblGrid>
              <a:tr h="192654">
                <a:tc>
                  <a:txBody>
                    <a:bodyPr/>
                    <a:lstStyle/>
                    <a:p>
                      <a:pPr algn="l" fontAlgn="t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extLst>
                  <a:ext uri="{0D108BD9-81ED-4DB2-BD59-A6C34878D82A}">
                    <a16:rowId xmlns:a16="http://schemas.microsoft.com/office/drawing/2014/main" val="2958646762"/>
                  </a:ext>
                </a:extLst>
              </a:tr>
              <a:tr h="565315">
                <a:tc gridSpan="4">
                  <a:txBody>
                    <a:bodyPr/>
                    <a:lstStyle/>
                    <a:p>
                      <a:pPr algn="ctr" fontAlgn="t"/>
                      <a:endParaRPr lang="en-US" sz="1800" b="1" u="none" strike="noStrike" dirty="0">
                        <a:effectLst/>
                      </a:endParaRPr>
                    </a:p>
                    <a:p>
                      <a:pPr algn="ctr" fontAlgn="t"/>
                      <a:r>
                        <a:rPr lang="en-US" sz="1800" b="1" u="none" strike="noStrike" dirty="0">
                          <a:effectLst/>
                        </a:rPr>
                        <a:t>OMRON CUSTOMER SUPPORT LOCATION ( EAST 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t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 hMerge="1">
                  <a:txBody>
                    <a:bodyPr/>
                    <a:lstStyle/>
                    <a:p>
                      <a:pPr algn="ctr" fontAlgn="t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extLst>
                  <a:ext uri="{0D108BD9-81ED-4DB2-BD59-A6C34878D82A}">
                    <a16:rowId xmlns:a16="http://schemas.microsoft.com/office/drawing/2014/main" val="1310285345"/>
                  </a:ext>
                </a:extLst>
              </a:tr>
              <a:tr h="192654">
                <a:tc>
                  <a:txBody>
                    <a:bodyPr/>
                    <a:lstStyle/>
                    <a:p>
                      <a:pPr algn="l" fontAlgn="t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extLst>
                  <a:ext uri="{0D108BD9-81ED-4DB2-BD59-A6C34878D82A}">
                    <a16:rowId xmlns:a16="http://schemas.microsoft.com/office/drawing/2014/main" val="1900934494"/>
                  </a:ext>
                </a:extLst>
              </a:tr>
              <a:tr h="254764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u="none" strike="noStrike" dirty="0">
                          <a:effectLst/>
                        </a:rPr>
                        <a:t>SERVICE CENTRE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u="none" strike="noStrike" dirty="0">
                          <a:effectLst/>
                        </a:rPr>
                        <a:t>SERVICE CENTRE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extLst>
                  <a:ext uri="{0D108BD9-81ED-4DB2-BD59-A6C34878D82A}">
                    <a16:rowId xmlns:a16="http://schemas.microsoft.com/office/drawing/2014/main" val="939152579"/>
                  </a:ext>
                </a:extLst>
              </a:tr>
              <a:tr h="192654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 dirty="0">
                          <a:effectLst/>
                        </a:rPr>
                        <a:t> 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extLst>
                  <a:ext uri="{0D108BD9-81ED-4DB2-BD59-A6C34878D82A}">
                    <a16:rowId xmlns:a16="http://schemas.microsoft.com/office/drawing/2014/main" val="3544036849"/>
                  </a:ext>
                </a:extLst>
              </a:tr>
              <a:tr h="22370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u="none" strike="noStrike" dirty="0">
                          <a:effectLst/>
                        </a:rPr>
                        <a:t>KOLKATA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PATNA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extLst>
                  <a:ext uri="{0D108BD9-81ED-4DB2-BD59-A6C34878D82A}">
                    <a16:rowId xmlns:a16="http://schemas.microsoft.com/office/drawing/2014/main" val="1415327307"/>
                  </a:ext>
                </a:extLst>
              </a:tr>
              <a:tr h="1362390">
                <a:tc>
                  <a:txBody>
                    <a:bodyPr/>
                    <a:lstStyle/>
                    <a:p>
                      <a:pPr marL="0" marR="0" algn="l" defTabSz="914400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Shyan Electronics, </a:t>
                      </a:r>
                      <a:r>
                        <a:rPr lang="en-IN" sz="1200" kern="1200" dirty="0">
                          <a:solidFill>
                            <a:schemeClr val="dk1"/>
                          </a:solidFill>
                          <a:effectLst/>
                        </a:rPr>
                        <a:t>243/C APC road (opposite of 104e Raja </a:t>
                      </a:r>
                      <a:r>
                        <a:rPr lang="en-IN" sz="1200" kern="1200" dirty="0" err="1">
                          <a:solidFill>
                            <a:schemeClr val="dk1"/>
                          </a:solidFill>
                          <a:effectLst/>
                        </a:rPr>
                        <a:t>Dinendra</a:t>
                      </a:r>
                      <a:r>
                        <a:rPr lang="en-IN" sz="1200" kern="1200" dirty="0">
                          <a:solidFill>
                            <a:schemeClr val="dk1"/>
                          </a:solidFill>
                          <a:effectLst/>
                        </a:rPr>
                        <a:t> Street, near </a:t>
                      </a:r>
                      <a:r>
                        <a:rPr lang="en-IN" sz="1200" kern="1200" dirty="0" err="1">
                          <a:solidFill>
                            <a:schemeClr val="dk1"/>
                          </a:solidFill>
                          <a:effectLst/>
                        </a:rPr>
                        <a:t>pareshnath</a:t>
                      </a:r>
                      <a:r>
                        <a:rPr lang="en-IN" sz="1200" kern="1200" dirty="0">
                          <a:solidFill>
                            <a:schemeClr val="dk1"/>
                          </a:solidFill>
                          <a:effectLst/>
                        </a:rPr>
                        <a:t> jain temple kolkata-700006</a:t>
                      </a:r>
                    </a:p>
                    <a:p>
                      <a:pPr marL="0" marR="0" algn="l" defTabSz="914400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kern="1200" dirty="0">
                          <a:solidFill>
                            <a:schemeClr val="dk1"/>
                          </a:solidFill>
                          <a:effectLst/>
                        </a:rPr>
                        <a:t>Ph.- 9903597606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defTabSz="914400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Video Care</a:t>
                      </a:r>
                    </a:p>
                    <a:p>
                      <a:pPr marL="0" marR="0" algn="l" defTabSz="914400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Grand Chandra</a:t>
                      </a:r>
                    </a:p>
                    <a:p>
                      <a:pPr marL="0" marR="0" algn="l" defTabSz="914400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Opp. </a:t>
                      </a:r>
                      <a:r>
                        <a:rPr lang="en-US" sz="1200" u="none" strike="noStrike" kern="1200" dirty="0" err="1">
                          <a:solidFill>
                            <a:schemeClr val="dk1"/>
                          </a:solidFill>
                          <a:effectLst/>
                        </a:rPr>
                        <a:t>Doordarshan</a:t>
                      </a:r>
                      <a:r>
                        <a:rPr lang="en-US" sz="12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 gate</a:t>
                      </a:r>
                    </a:p>
                    <a:p>
                      <a:pPr marL="0" marR="0" algn="l" defTabSz="914400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Frazer Road Patna- 800001</a:t>
                      </a:r>
                    </a:p>
                    <a:p>
                      <a:pPr marL="0" marR="0" algn="l" defTabSz="914400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Ph. 0612-2232104 ,Mob. 7070190611</a:t>
                      </a:r>
                    </a:p>
                    <a:p>
                      <a:pPr marL="0" marR="0" algn="l" defTabSz="914400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u="none" strike="noStrike" kern="1200" dirty="0">
                        <a:solidFill>
                          <a:schemeClr val="dk1"/>
                        </a:solidFill>
                        <a:effectLst/>
                      </a:endParaRPr>
                    </a:p>
                    <a:p>
                      <a:pPr marL="0" marR="0" algn="l" defTabSz="914400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extLst>
                  <a:ext uri="{0D108BD9-81ED-4DB2-BD59-A6C34878D82A}">
                    <a16:rowId xmlns:a16="http://schemas.microsoft.com/office/drawing/2014/main" val="2124804057"/>
                  </a:ext>
                </a:extLst>
              </a:tr>
              <a:tr h="254764">
                <a:tc gridSpan="4">
                  <a:txBody>
                    <a:bodyPr/>
                    <a:lstStyle/>
                    <a:p>
                      <a:pPr algn="ctr" fontAlgn="t"/>
                      <a:r>
                        <a:rPr lang="en-US" sz="1600" b="1" u="none" strike="noStrike" dirty="0">
                          <a:effectLst/>
                        </a:rPr>
                        <a:t>PICKUP CENTRE</a:t>
                      </a:r>
                    </a:p>
                  </a:txBody>
                  <a:tcPr marL="6207" marR="6207" marT="6207" marB="0"/>
                </a:tc>
                <a:tc hMerge="1"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 dirty="0">
                          <a:effectLst/>
                        </a:rPr>
                        <a:t> 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 hMerge="1"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 dirty="0">
                          <a:effectLst/>
                        </a:rPr>
                        <a:t> 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 hMerge="1">
                  <a:txBody>
                    <a:bodyPr/>
                    <a:lstStyle/>
                    <a:p>
                      <a:pPr algn="ctr" fontAlgn="t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extLst>
                  <a:ext uri="{0D108BD9-81ED-4DB2-BD59-A6C34878D82A}">
                    <a16:rowId xmlns:a16="http://schemas.microsoft.com/office/drawing/2014/main" val="2754919719"/>
                  </a:ext>
                </a:extLst>
              </a:tr>
              <a:tr h="192654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 dirty="0">
                          <a:effectLst/>
                        </a:rPr>
                        <a:t> 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 dirty="0">
                          <a:effectLst/>
                        </a:rPr>
                        <a:t> 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 dirty="0">
                          <a:effectLst/>
                        </a:rPr>
                        <a:t> 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extLst>
                  <a:ext uri="{0D108BD9-81ED-4DB2-BD59-A6C34878D82A}">
                    <a16:rowId xmlns:a16="http://schemas.microsoft.com/office/drawing/2014/main" val="1964267105"/>
                  </a:ext>
                </a:extLst>
              </a:tr>
              <a:tr h="22370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u="none" strike="noStrike" dirty="0">
                          <a:effectLst/>
                        </a:rPr>
                        <a:t>BHUBANESHWAR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                         </a:t>
                      </a:r>
                      <a:r>
                        <a:rPr lang="en-US" sz="14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ROURKELA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u="none" strike="noStrike" dirty="0">
                          <a:effectLst/>
                        </a:rPr>
                        <a:t>SILIGURI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u="none" strike="noStrike" dirty="0">
                          <a:effectLst/>
                        </a:rPr>
                        <a:t>JAMSHEDPUR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extLst>
                  <a:ext uri="{0D108BD9-81ED-4DB2-BD59-A6C34878D82A}">
                    <a16:rowId xmlns:a16="http://schemas.microsoft.com/office/drawing/2014/main" val="1168956798"/>
                  </a:ext>
                </a:extLst>
              </a:tr>
              <a:tr h="1516751">
                <a:tc>
                  <a:txBody>
                    <a:bodyPr/>
                    <a:lstStyle/>
                    <a:p>
                      <a:pPr algn="l" fontAlgn="t"/>
                      <a:r>
                        <a:rPr lang="en-IN" sz="1100" kern="1200" dirty="0">
                          <a:solidFill>
                            <a:schemeClr val="dk1"/>
                          </a:solidFill>
                          <a:effectLst/>
                        </a:rPr>
                        <a:t>ROYAL CONSULTANCY SERVICES</a:t>
                      </a:r>
                      <a:br>
                        <a:rPr lang="en-IN" sz="1100" kern="1200" dirty="0">
                          <a:solidFill>
                            <a:schemeClr val="dk1"/>
                          </a:solidFill>
                          <a:effectLst/>
                        </a:rPr>
                      </a:br>
                      <a:r>
                        <a:rPr lang="en-IN" sz="1100" kern="1200" dirty="0">
                          <a:solidFill>
                            <a:schemeClr val="dk1"/>
                          </a:solidFill>
                          <a:effectLst/>
                        </a:rPr>
                        <a:t>“B</a:t>
                      </a:r>
                      <a:r>
                        <a:rPr lang="en-IN" sz="1200" kern="1200" dirty="0">
                          <a:solidFill>
                            <a:schemeClr val="dk1"/>
                          </a:solidFill>
                          <a:effectLst/>
                        </a:rPr>
                        <a:t>.O.: LANE-2, PLOT-30, BAPUJI NAGAR,</a:t>
                      </a:r>
                      <a:br>
                        <a:rPr lang="en-IN" sz="1200" kern="1200" dirty="0">
                          <a:solidFill>
                            <a:schemeClr val="dk1"/>
                          </a:solidFill>
                          <a:effectLst/>
                        </a:rPr>
                      </a:br>
                      <a:r>
                        <a:rPr lang="en-IN" sz="1200" kern="1200" dirty="0">
                          <a:solidFill>
                            <a:schemeClr val="dk1"/>
                          </a:solidFill>
                          <a:effectLst/>
                        </a:rPr>
                        <a:t>BHUBANESWAR-751009, ODISHA, INDIA.</a:t>
                      </a:r>
                      <a:br>
                        <a:rPr lang="en-IN" sz="1200" kern="1200" dirty="0">
                          <a:solidFill>
                            <a:schemeClr val="dk1"/>
                          </a:solidFill>
                          <a:effectLst/>
                        </a:rPr>
                      </a:br>
                      <a:r>
                        <a:rPr lang="en-IN" sz="1200" kern="1200" dirty="0">
                          <a:solidFill>
                            <a:schemeClr val="dk1"/>
                          </a:solidFill>
                          <a:effectLst/>
                        </a:rPr>
                        <a:t>Cell No. +91 9658826031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Om Sai </a:t>
                      </a:r>
                      <a:r>
                        <a:rPr lang="en-US" sz="1200" b="0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Meditech,Plot</a:t>
                      </a:r>
                      <a: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no-273/530 ,Near SBI Bank ,21-Odisha Shakti Nagar, </a:t>
                      </a:r>
                      <a:b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</a:br>
                      <a: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Rourkela -769014</a:t>
                      </a:r>
                    </a:p>
                    <a:p>
                      <a:pPr algn="l" fontAlgn="t"/>
                      <a:r>
                        <a:rPr lang="en-US" sz="1200" b="0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Dist</a:t>
                      </a:r>
                      <a: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-</a:t>
                      </a:r>
                      <a:r>
                        <a:rPr lang="en-US" sz="1200" b="0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Sundargarh</a:t>
                      </a:r>
                      <a: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,Odisha</a:t>
                      </a:r>
                    </a:p>
                    <a:p>
                      <a:pPr algn="l" fontAlgn="t"/>
                      <a: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Mob no-7327820309 / 9583422620 </a:t>
                      </a: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>
                          <a:effectLst/>
                        </a:rPr>
                        <a:t>Surgical hub, pradhan </a:t>
                      </a:r>
                      <a:r>
                        <a:rPr lang="en-US" sz="1200" u="none" strike="noStrike" dirty="0" err="1">
                          <a:effectLst/>
                        </a:rPr>
                        <a:t>nagar</a:t>
                      </a:r>
                      <a:r>
                        <a:rPr lang="en-US" sz="1200" u="none" strike="noStrike" dirty="0">
                          <a:effectLst/>
                        </a:rPr>
                        <a:t>, </a:t>
                      </a:r>
                      <a:r>
                        <a:rPr lang="en-US" sz="1200" u="none" strike="noStrike" dirty="0" err="1">
                          <a:effectLst/>
                        </a:rPr>
                        <a:t>meghnad</a:t>
                      </a:r>
                      <a:r>
                        <a:rPr lang="en-US" sz="1200" u="none" strike="noStrike" dirty="0">
                          <a:effectLst/>
                        </a:rPr>
                        <a:t> </a:t>
                      </a:r>
                      <a:r>
                        <a:rPr lang="en-US" sz="1200" u="none" strike="noStrike" dirty="0" err="1">
                          <a:effectLst/>
                        </a:rPr>
                        <a:t>sarani</a:t>
                      </a:r>
                      <a:r>
                        <a:rPr lang="en-US" sz="1200" u="none" strike="noStrike" dirty="0">
                          <a:effectLst/>
                        </a:rPr>
                        <a:t>, </a:t>
                      </a:r>
                    </a:p>
                    <a:p>
                      <a:pPr algn="l" fontAlgn="t"/>
                      <a:r>
                        <a:rPr lang="en-US" sz="1200" u="none" strike="noStrike" dirty="0" err="1">
                          <a:effectLst/>
                        </a:rPr>
                        <a:t>siliguri</a:t>
                      </a:r>
                      <a:r>
                        <a:rPr lang="en-US" sz="1200" u="none" strike="noStrike" dirty="0">
                          <a:effectLst/>
                        </a:rPr>
                        <a:t> -734003 , </a:t>
                      </a:r>
                      <a:br>
                        <a:rPr lang="en-US" sz="1200" u="none" strike="noStrike" dirty="0">
                          <a:effectLst/>
                        </a:rPr>
                      </a:br>
                      <a:r>
                        <a:rPr lang="en-US" sz="1200" u="none" strike="noStrike" dirty="0">
                          <a:effectLst/>
                        </a:rPr>
                        <a:t>T-  9830780009 , 0353-3564199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>
                          <a:effectLst/>
                        </a:rPr>
                        <a:t>Bajwa Surgicals, H.No.-2 ,Line No.-1 , A-Block ,</a:t>
                      </a:r>
                      <a:br>
                        <a:rPr lang="en-US" sz="1200" u="none" strike="noStrike" dirty="0">
                          <a:effectLst/>
                        </a:rPr>
                      </a:br>
                      <a:r>
                        <a:rPr lang="en-US" sz="1200" u="none" strike="noStrike" dirty="0">
                          <a:effectLst/>
                        </a:rPr>
                        <a:t> </a:t>
                      </a:r>
                      <a:r>
                        <a:rPr lang="en-US" sz="1200" u="none" strike="noStrike" dirty="0" err="1">
                          <a:effectLst/>
                        </a:rPr>
                        <a:t>Tuiladungri</a:t>
                      </a:r>
                      <a:r>
                        <a:rPr lang="en-US" sz="1200" u="none" strike="noStrike" dirty="0">
                          <a:effectLst/>
                        </a:rPr>
                        <a:t> , </a:t>
                      </a:r>
                      <a:r>
                        <a:rPr lang="en-US" sz="1200" u="none" strike="noStrike" dirty="0" err="1">
                          <a:effectLst/>
                        </a:rPr>
                        <a:t>Golmuri</a:t>
                      </a:r>
                      <a:r>
                        <a:rPr lang="en-US" sz="1200" u="none" strike="noStrike" dirty="0">
                          <a:effectLst/>
                        </a:rPr>
                        <a:t> , Near R.D. Tata </a:t>
                      </a:r>
                      <a:r>
                        <a:rPr lang="en-US" sz="1200" u="none" strike="noStrike" dirty="0" err="1">
                          <a:effectLst/>
                        </a:rPr>
                        <a:t>Golchakkar</a:t>
                      </a:r>
                      <a:r>
                        <a:rPr lang="en-US" sz="1200" u="none" strike="noStrike" dirty="0">
                          <a:effectLst/>
                        </a:rPr>
                        <a:t> , Jamshedpur ,Jharkhand-831003,</a:t>
                      </a:r>
                      <a:br>
                        <a:rPr lang="en-US" sz="1200" u="none" strike="noStrike" dirty="0">
                          <a:effectLst/>
                        </a:rPr>
                      </a:br>
                      <a:r>
                        <a:rPr lang="en-US" sz="1200" u="none" strike="noStrike" dirty="0">
                          <a:effectLst/>
                        </a:rPr>
                        <a:t>Mob-7209046879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extLst>
                  <a:ext uri="{0D108BD9-81ED-4DB2-BD59-A6C34878D82A}">
                    <a16:rowId xmlns:a16="http://schemas.microsoft.com/office/drawing/2014/main" val="1842773238"/>
                  </a:ext>
                </a:extLst>
              </a:tr>
              <a:tr h="223709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                             RANCHI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Guwahati</a:t>
                      </a: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BHAGALPUR</a:t>
                      </a: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extLst>
                  <a:ext uri="{0D108BD9-81ED-4DB2-BD59-A6C34878D82A}">
                    <a16:rowId xmlns:a16="http://schemas.microsoft.com/office/drawing/2014/main" val="3071685907"/>
                  </a:ext>
                </a:extLst>
              </a:tr>
              <a:tr h="1302622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Akshat agencies</a:t>
                      </a:r>
                    </a:p>
                    <a:p>
                      <a:pPr algn="l" fontAlgn="t"/>
                      <a:r>
                        <a:rPr lang="en-US" sz="1200" b="0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Indrapuri</a:t>
                      </a:r>
                      <a: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Road No-03,Ratu Road,</a:t>
                      </a:r>
                    </a:p>
                    <a:p>
                      <a:pPr algn="l" fontAlgn="t"/>
                      <a: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Ranchi-834005</a:t>
                      </a:r>
                    </a:p>
                    <a:p>
                      <a:pPr algn="l" fontAlgn="t"/>
                      <a: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Contact Person -</a:t>
                      </a:r>
                      <a:r>
                        <a:rPr lang="en-US" sz="1200" b="0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Sanjeet</a:t>
                      </a:r>
                      <a: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Choudhury </a:t>
                      </a:r>
                    </a:p>
                    <a:p>
                      <a:pPr algn="l" fontAlgn="t"/>
                      <a: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Mob no-8340266616 ,9386318567 ,9431169638 .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Surgical Pharma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Kalpana Commercial Complex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C.K.Road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Near Hari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sabha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Panbazar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Guwahati -7810001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Mob- 75759 00371</a:t>
                      </a: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Annapurna enterprises</a:t>
                      </a:r>
                      <a:b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</a:br>
                      <a:r>
                        <a:rPr lang="en-US" sz="1200" b="0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Patal</a:t>
                      </a:r>
                      <a: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babu road, Infront of axis bank Bhagalpur 812002 Bihar </a:t>
                      </a:r>
                      <a:b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</a:br>
                      <a: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Ph - 9431050043 / 9934005665</a:t>
                      </a: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extLst>
                  <a:ext uri="{0D108BD9-81ED-4DB2-BD59-A6C34878D82A}">
                    <a16:rowId xmlns:a16="http://schemas.microsoft.com/office/drawing/2014/main" val="2145258154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A5C28099-95E5-481E-B615-F72B9DC670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69303" y="108282"/>
            <a:ext cx="1606814" cy="457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062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4D516FA-A9BA-4BCF-8D57-AF3505D87B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2650099"/>
              </p:ext>
            </p:extLst>
          </p:nvPr>
        </p:nvGraphicFramePr>
        <p:xfrm>
          <a:off x="200105" y="168443"/>
          <a:ext cx="11791787" cy="6675991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2930787">
                  <a:extLst>
                    <a:ext uri="{9D8B030D-6E8A-4147-A177-3AD203B41FA5}">
                      <a16:colId xmlns:a16="http://schemas.microsoft.com/office/drawing/2014/main" val="602134810"/>
                    </a:ext>
                  </a:extLst>
                </a:gridCol>
                <a:gridCol w="2944942">
                  <a:extLst>
                    <a:ext uri="{9D8B030D-6E8A-4147-A177-3AD203B41FA5}">
                      <a16:colId xmlns:a16="http://schemas.microsoft.com/office/drawing/2014/main" val="3741018171"/>
                    </a:ext>
                  </a:extLst>
                </a:gridCol>
                <a:gridCol w="2958029">
                  <a:extLst>
                    <a:ext uri="{9D8B030D-6E8A-4147-A177-3AD203B41FA5}">
                      <a16:colId xmlns:a16="http://schemas.microsoft.com/office/drawing/2014/main" val="4073181481"/>
                    </a:ext>
                  </a:extLst>
                </a:gridCol>
                <a:gridCol w="2958029">
                  <a:extLst>
                    <a:ext uri="{9D8B030D-6E8A-4147-A177-3AD203B41FA5}">
                      <a16:colId xmlns:a16="http://schemas.microsoft.com/office/drawing/2014/main" val="71836988"/>
                    </a:ext>
                  </a:extLst>
                </a:gridCol>
              </a:tblGrid>
              <a:tr h="235531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 anchor="b"/>
                </a:tc>
                <a:extLst>
                  <a:ext uri="{0D108BD9-81ED-4DB2-BD59-A6C34878D82A}">
                    <a16:rowId xmlns:a16="http://schemas.microsoft.com/office/drawing/2014/main" val="1718587789"/>
                  </a:ext>
                </a:extLst>
              </a:tr>
              <a:tr h="349431">
                <a:tc gridSpan="4">
                  <a:txBody>
                    <a:bodyPr/>
                    <a:lstStyle/>
                    <a:p>
                      <a:pPr algn="ctr" fontAlgn="t"/>
                      <a:r>
                        <a:rPr lang="en-US" sz="1800" b="1" u="none" strike="noStrike" dirty="0">
                          <a:effectLst/>
                        </a:rPr>
                        <a:t>OMRON CUSTOMER SUPPORT LOCATION ( SOUTH  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t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 anchor="b"/>
                </a:tc>
                <a:extLst>
                  <a:ext uri="{0D108BD9-81ED-4DB2-BD59-A6C34878D82A}">
                    <a16:rowId xmlns:a16="http://schemas.microsoft.com/office/drawing/2014/main" val="140378039"/>
                  </a:ext>
                </a:extLst>
              </a:tr>
              <a:tr h="235531">
                <a:tc>
                  <a:txBody>
                    <a:bodyPr/>
                    <a:lstStyle/>
                    <a:p>
                      <a:pPr algn="ctr" fontAlgn="t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 anchor="b"/>
                </a:tc>
                <a:extLst>
                  <a:ext uri="{0D108BD9-81ED-4DB2-BD59-A6C34878D82A}">
                    <a16:rowId xmlns:a16="http://schemas.microsoft.com/office/drawing/2014/main" val="3571797314"/>
                  </a:ext>
                </a:extLst>
              </a:tr>
              <a:tr h="311464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u="none" strike="noStrike" dirty="0">
                          <a:effectLst/>
                        </a:rPr>
                        <a:t>EXPERIENCE &amp; SERVICE CENTRE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26" marR="5626" marT="562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u="none" strike="noStrike" dirty="0">
                          <a:effectLst/>
                        </a:rPr>
                        <a:t>EXPERIENCE &amp; SERVICE CENTRE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26" marR="5626" marT="562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u="none" strike="noStrike" dirty="0">
                          <a:effectLst/>
                        </a:rPr>
                        <a:t>EXPERIENCE &amp; SERVICE CENTRE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26" marR="5626" marT="5626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u="none" strike="noStrike" dirty="0">
                          <a:effectLst/>
                        </a:rPr>
                        <a:t>SERVICE CENTRE</a:t>
                      </a:r>
                      <a:endParaRPr lang="en-US" sz="1600" b="1" u="none" strike="noStrike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5626" marR="5626" marT="5626" marB="0"/>
                </a:tc>
                <a:extLst>
                  <a:ext uri="{0D108BD9-81ED-4DB2-BD59-A6C34878D82A}">
                    <a16:rowId xmlns:a16="http://schemas.microsoft.com/office/drawing/2014/main" val="2058845271"/>
                  </a:ext>
                </a:extLst>
              </a:tr>
              <a:tr h="316643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1" u="none" strike="noStrike" dirty="0">
                          <a:effectLst/>
                        </a:rPr>
                        <a:t>CHENNAI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26" marR="5626" marT="562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1" u="none" strike="noStrike" dirty="0">
                          <a:effectLst/>
                        </a:rPr>
                        <a:t>HYDERABAD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26" marR="5626" marT="562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1" u="none" strike="noStrike" dirty="0">
                          <a:effectLst/>
                        </a:rPr>
                        <a:t>BANGALORE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26" marR="5626" marT="562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u="none" strike="noStrike" dirty="0">
                          <a:effectLst/>
                        </a:rPr>
                        <a:t>Cochin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26" marR="5626" marT="5626" marB="0"/>
                </a:tc>
                <a:extLst>
                  <a:ext uri="{0D108BD9-81ED-4DB2-BD59-A6C34878D82A}">
                    <a16:rowId xmlns:a16="http://schemas.microsoft.com/office/drawing/2014/main" val="3009096287"/>
                  </a:ext>
                </a:extLst>
              </a:tr>
              <a:tr h="1232424">
                <a:tc>
                  <a:txBody>
                    <a:bodyPr/>
                    <a:lstStyle/>
                    <a:p>
                      <a:pPr rtl="0"/>
                      <a:r>
                        <a:rPr lang="en-US" sz="1200" dirty="0">
                          <a:effectLst/>
                        </a:rPr>
                        <a:t>THE HEALTH AND WELLNESS SHOPPE</a:t>
                      </a:r>
                      <a:endParaRPr lang="en-US" sz="1200" dirty="0"/>
                    </a:p>
                    <a:p>
                      <a:pPr rtl="0"/>
                      <a:r>
                        <a:rPr lang="en-US" sz="1200" dirty="0">
                          <a:effectLst/>
                        </a:rPr>
                        <a:t>DOOR NO 54,(842/3), ANNA SALAI,</a:t>
                      </a:r>
                      <a:endParaRPr lang="en-US" sz="1200" dirty="0"/>
                    </a:p>
                    <a:p>
                      <a:pPr rtl="0"/>
                      <a:r>
                        <a:rPr lang="en-US" sz="1200" dirty="0">
                          <a:effectLst/>
                        </a:rPr>
                        <a:t>OPP OMANDURAR GOVT HOSPITAL,</a:t>
                      </a:r>
                      <a:endParaRPr lang="en-US" sz="1200" dirty="0"/>
                    </a:p>
                    <a:p>
                      <a:pPr rtl="0"/>
                      <a:r>
                        <a:rPr lang="en-US" sz="1200" dirty="0">
                          <a:effectLst/>
                        </a:rPr>
                        <a:t>CHENNAI-600002</a:t>
                      </a:r>
                      <a:r>
                        <a:rPr lang="en-US" sz="1200" u="none" strike="noStrike" dirty="0">
                          <a:effectLst/>
                        </a:rPr>
                        <a:t>, </a:t>
                      </a:r>
                      <a:br>
                        <a:rPr lang="en-US" sz="1200" u="none" strike="noStrike" dirty="0">
                          <a:effectLst/>
                        </a:rPr>
                      </a:br>
                      <a:r>
                        <a:rPr lang="en-US" sz="1200" dirty="0">
                          <a:effectLst/>
                        </a:rPr>
                        <a:t>MOBILE NO : 9080226851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26" marR="5626" marT="562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>
                          <a:effectLst/>
                        </a:rPr>
                        <a:t>PRINCE SURGICALS</a:t>
                      </a:r>
                    </a:p>
                    <a:p>
                      <a:pPr algn="l" fontAlgn="t"/>
                      <a:r>
                        <a:rPr lang="en-US" sz="1200" u="none" strike="noStrike" dirty="0">
                          <a:effectLst/>
                        </a:rPr>
                        <a:t>SHOP NO.G4,CHAITANYA CHAMBERS,KOTHAPET</a:t>
                      </a:r>
                    </a:p>
                    <a:p>
                      <a:pPr algn="l" fontAlgn="t"/>
                      <a:r>
                        <a:rPr lang="en-US" sz="1200" u="none" strike="noStrike" dirty="0">
                          <a:effectLst/>
                        </a:rPr>
                        <a:t>HYDERABAD-TS-500060</a:t>
                      </a:r>
                    </a:p>
                    <a:p>
                      <a:pPr algn="l" fontAlgn="t"/>
                      <a:r>
                        <a:rPr lang="en-US" sz="1200" u="none" strike="noStrike" dirty="0">
                          <a:effectLst/>
                        </a:rPr>
                        <a:t>T- 040-49530381,7815998653</a:t>
                      </a:r>
                    </a:p>
                    <a:p>
                      <a:pPr algn="l" fontAlgn="t"/>
                      <a:r>
                        <a:rPr lang="en-US" sz="1200" u="none" strike="noStrike" dirty="0">
                          <a:effectLst/>
                        </a:rPr>
                        <a:t>9949945335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26" marR="5626" marT="5626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1200" u="none" strike="noStrike" dirty="0">
                        <a:effectLst/>
                      </a:endParaRPr>
                    </a:p>
                    <a:p>
                      <a:pPr algn="l" fontAlgn="t"/>
                      <a:r>
                        <a:rPr lang="en-US" sz="1200" u="none" strike="noStrike" dirty="0">
                          <a:effectLst/>
                        </a:rPr>
                        <a:t>JAIJ MARKETING</a:t>
                      </a:r>
                    </a:p>
                    <a:p>
                      <a:pPr algn="l" fontAlgn="t"/>
                      <a:r>
                        <a:rPr lang="en-US" sz="1200" u="none" strike="noStrike" dirty="0">
                          <a:effectLst/>
                        </a:rPr>
                        <a:t>No.39/12, between 71st &amp; 72nd cross, Magadi Main Road, Opp BBMP </a:t>
                      </a:r>
                      <a:r>
                        <a:rPr lang="en-US" sz="1200" u="none" strike="noStrike" dirty="0" err="1">
                          <a:effectLst/>
                        </a:rPr>
                        <a:t>Choultry</a:t>
                      </a:r>
                      <a:r>
                        <a:rPr lang="en-US" sz="1200" u="none" strike="noStrike" dirty="0">
                          <a:effectLst/>
                        </a:rPr>
                        <a:t>, 5th Block, Rajaji Nagar, Bangalore - 560010. Karnataka</a:t>
                      </a:r>
                      <a:br>
                        <a:rPr lang="en-US" sz="1200" u="none" strike="noStrike" dirty="0">
                          <a:effectLst/>
                        </a:rPr>
                      </a:br>
                      <a:r>
                        <a:rPr lang="en-IN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Mob: + 919148331117</a:t>
                      </a:r>
                    </a:p>
                  </a:txBody>
                  <a:tcPr marL="5626" marR="5626" marT="562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400" b="0" kern="1200" dirty="0">
                          <a:solidFill>
                            <a:schemeClr val="dk1"/>
                          </a:solidFill>
                          <a:effectLst/>
                        </a:rPr>
                        <a:t>ZINAGE SYSTEMS </a:t>
                      </a:r>
                      <a:endParaRPr lang="en-US" sz="1400" b="0" u="none" strike="noStrike" dirty="0">
                        <a:effectLst/>
                      </a:endParaRPr>
                    </a:p>
                    <a:p>
                      <a:pPr algn="l" fontAlgn="t"/>
                      <a:r>
                        <a:rPr lang="en-IN" sz="1400" kern="1200" dirty="0">
                          <a:solidFill>
                            <a:schemeClr val="dk1"/>
                          </a:solidFill>
                          <a:effectLst/>
                        </a:rPr>
                        <a:t>1, 61/2709, Opp. </a:t>
                      </a:r>
                      <a:r>
                        <a:rPr lang="en-IN" sz="1400" kern="1200" dirty="0" err="1">
                          <a:solidFill>
                            <a:schemeClr val="dk1"/>
                          </a:solidFill>
                          <a:effectLst/>
                        </a:rPr>
                        <a:t>Sangeeth</a:t>
                      </a:r>
                      <a:r>
                        <a:rPr lang="en-IN" sz="1400" kern="1200" dirty="0">
                          <a:solidFill>
                            <a:schemeClr val="dk1"/>
                          </a:solidFill>
                          <a:effectLst/>
                        </a:rPr>
                        <a:t> Mahal Musicals, </a:t>
                      </a:r>
                      <a:r>
                        <a:rPr lang="en-US" sz="1400" u="none" strike="noStrike" dirty="0">
                          <a:effectLst/>
                        </a:rPr>
                        <a:t>,</a:t>
                      </a:r>
                      <a:r>
                        <a:rPr lang="en-US" sz="1400" u="none" strike="noStrike" dirty="0" err="1">
                          <a:effectLst/>
                        </a:rPr>
                        <a:t>Ravipuram</a:t>
                      </a:r>
                      <a:r>
                        <a:rPr lang="en-US" sz="1400" u="none" strike="noStrike" dirty="0">
                          <a:effectLst/>
                        </a:rPr>
                        <a:t> Road, Kochi Ernakulam </a:t>
                      </a:r>
                    </a:p>
                    <a:p>
                      <a:pPr algn="l" fontAlgn="t"/>
                      <a:r>
                        <a:rPr lang="en-US" sz="1400" u="none" strike="noStrike" dirty="0" err="1">
                          <a:effectLst/>
                        </a:rPr>
                        <a:t>Ppin</a:t>
                      </a:r>
                      <a:r>
                        <a:rPr lang="en-US" sz="1400" u="none" strike="noStrike" dirty="0">
                          <a:effectLst/>
                        </a:rPr>
                        <a:t>- 682016 </a:t>
                      </a:r>
                    </a:p>
                    <a:p>
                      <a:pPr algn="l" fontAlgn="t"/>
                      <a:r>
                        <a:rPr lang="en-US" sz="1400" u="none" strike="noStrike" dirty="0">
                          <a:effectLst/>
                        </a:rPr>
                        <a:t>PH; 0484-4055590 , 8078433590.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626" marR="5626" marT="5626" marB="0"/>
                </a:tc>
                <a:extLst>
                  <a:ext uri="{0D108BD9-81ED-4DB2-BD59-A6C34878D82A}">
                    <a16:rowId xmlns:a16="http://schemas.microsoft.com/office/drawing/2014/main" val="1178454938"/>
                  </a:ext>
                </a:extLst>
              </a:tr>
              <a:tr h="210797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1200" b="0" u="none" strike="noStrike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extLst>
                  <a:ext uri="{0D108BD9-81ED-4DB2-BD59-A6C34878D82A}">
                    <a16:rowId xmlns:a16="http://schemas.microsoft.com/office/drawing/2014/main" val="3796846353"/>
                  </a:ext>
                </a:extLst>
              </a:tr>
              <a:tr h="311464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u="none" strike="noStrike" dirty="0">
                          <a:effectLst/>
                        </a:rPr>
                        <a:t>PICKUP CENTRE</a:t>
                      </a:r>
                    </a:p>
                  </a:txBody>
                  <a:tcPr marL="6207" marR="6207" marT="6207" marB="0"/>
                </a:tc>
                <a:tc hMerge="1"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>
                          <a:effectLst/>
                        </a:rPr>
                        <a:t> 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 hMerge="1"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>
                          <a:effectLst/>
                        </a:rPr>
                        <a:t> 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 anchor="b"/>
                </a:tc>
                <a:extLst>
                  <a:ext uri="{0D108BD9-81ED-4DB2-BD59-A6C34878D82A}">
                    <a16:rowId xmlns:a16="http://schemas.microsoft.com/office/drawing/2014/main" val="1267801655"/>
                  </a:ext>
                </a:extLst>
              </a:tr>
              <a:tr h="27349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VIJAYAWADA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UDUPI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MANGLORE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u="none" strike="noStrike" dirty="0">
                          <a:effectLst/>
                        </a:rPr>
                        <a:t>BANGLORE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/>
                </a:tc>
                <a:extLst>
                  <a:ext uri="{0D108BD9-81ED-4DB2-BD59-A6C34878D82A}">
                    <a16:rowId xmlns:a16="http://schemas.microsoft.com/office/drawing/2014/main" val="1431208614"/>
                  </a:ext>
                </a:extLst>
              </a:tr>
              <a:tr h="1374527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>
                          <a:effectLst/>
                        </a:rPr>
                        <a:t>RUHIKA ENTERPRISES ,</a:t>
                      </a:r>
                    </a:p>
                    <a:p>
                      <a:pPr algn="l" fontAlgn="t"/>
                      <a:r>
                        <a:rPr lang="en-US" sz="1200" u="none" strike="noStrike" dirty="0">
                          <a:effectLst/>
                        </a:rPr>
                        <a:t>29/28/10 ,DASARIVARI STREET,</a:t>
                      </a:r>
                    </a:p>
                    <a:p>
                      <a:pPr algn="l" fontAlgn="t"/>
                      <a:r>
                        <a:rPr lang="en-US" sz="1200" u="none" strike="noStrike" dirty="0">
                          <a:effectLst/>
                        </a:rPr>
                        <a:t>SURYARAO PET</a:t>
                      </a:r>
                    </a:p>
                    <a:p>
                      <a:pPr algn="l" fontAlgn="t"/>
                      <a:r>
                        <a:rPr lang="en-US" sz="1200" u="none" strike="noStrike" dirty="0">
                          <a:effectLst/>
                        </a:rPr>
                        <a:t>VIJAYAWADA-520002</a:t>
                      </a:r>
                    </a:p>
                    <a:p>
                      <a:pPr algn="l" fontAlgn="t"/>
                      <a:r>
                        <a:rPr lang="en-US" sz="1200" u="none" strike="noStrike" dirty="0">
                          <a:effectLst/>
                        </a:rPr>
                        <a:t>CELL:9346960984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Radha medical dental and surgical division</a:t>
                      </a:r>
                    </a:p>
                    <a:p>
                      <a:pPr algn="l" fontAlgn="t"/>
                      <a: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#3-2.55c, Sai Radha star, basement &amp; ground floor, opp. Hitech hospital N.H. 66, \</a:t>
                      </a:r>
                      <a:r>
                        <a:rPr lang="en-US" sz="1200" b="0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ambalpady</a:t>
                      </a:r>
                      <a: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, Udupi-576103, Karnataka. </a:t>
                      </a:r>
                    </a:p>
                    <a:p>
                      <a:pPr algn="l" fontAlgn="t"/>
                      <a: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Ph:9243310617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LIFELINE SURGICARE</a:t>
                      </a:r>
                    </a:p>
                    <a:p>
                      <a:pPr algn="l" fontAlgn="t"/>
                      <a: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D.mo.16-3-193/13, Emkey’s Shalimar, </a:t>
                      </a:r>
                      <a:r>
                        <a:rPr lang="en-US" sz="1200" b="0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opp.kankanady</a:t>
                      </a:r>
                      <a: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bus stop, </a:t>
                      </a:r>
                      <a:r>
                        <a:rPr lang="en-US" sz="1200" b="0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kankanady</a:t>
                      </a:r>
                      <a: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,Mangalore-575002.</a:t>
                      </a:r>
                    </a:p>
                    <a:p>
                      <a:pPr algn="l" fontAlgn="t"/>
                      <a: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Ph- 9886047949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>
                          <a:effectLst/>
                        </a:rPr>
                        <a:t>JAIJ MARKETTING &amp; SERVICES</a:t>
                      </a:r>
                      <a:br>
                        <a:rPr lang="en-US" sz="1200" u="none" strike="noStrike" dirty="0">
                          <a:effectLst/>
                        </a:rPr>
                      </a:br>
                      <a:r>
                        <a:rPr lang="en-US" sz="1200" u="none" strike="noStrike" dirty="0">
                          <a:effectLst/>
                        </a:rPr>
                        <a:t>No. 947/948, Venkateshwara Building, Opp Punjab National Bank, ITPL Road cross, </a:t>
                      </a:r>
                      <a:r>
                        <a:rPr lang="en-US" sz="1200" u="none" strike="noStrike" dirty="0" err="1">
                          <a:effectLst/>
                        </a:rPr>
                        <a:t>Rajapalya</a:t>
                      </a:r>
                      <a:r>
                        <a:rPr lang="en-US" sz="1200" u="none" strike="noStrike" dirty="0">
                          <a:effectLst/>
                        </a:rPr>
                        <a:t>, Bangalore - 560048.</a:t>
                      </a:r>
                      <a:br>
                        <a:rPr lang="en-US" sz="1200" u="none" strike="noStrike" dirty="0">
                          <a:effectLst/>
                        </a:rPr>
                      </a:br>
                      <a:r>
                        <a:rPr lang="en-US" sz="1200" u="none" strike="noStrike" dirty="0">
                          <a:effectLst/>
                        </a:rPr>
                        <a:t>T-080-41200604 , 9880411117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/>
                </a:tc>
                <a:extLst>
                  <a:ext uri="{0D108BD9-81ED-4DB2-BD59-A6C34878D82A}">
                    <a16:rowId xmlns:a16="http://schemas.microsoft.com/office/drawing/2014/main" val="1931993728"/>
                  </a:ext>
                </a:extLst>
              </a:tr>
              <a:tr h="211456">
                <a:tc>
                  <a:txBody>
                    <a:bodyPr/>
                    <a:lstStyle/>
                    <a:p>
                      <a:pPr algn="l" fontAlgn="t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9" marR="6799" marT="6799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9" marR="6799" marT="6799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9" marR="6799" marT="6799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extLst>
                  <a:ext uri="{0D108BD9-81ED-4DB2-BD59-A6C34878D82A}">
                    <a16:rowId xmlns:a16="http://schemas.microsoft.com/office/drawing/2014/main" val="2273804648"/>
                  </a:ext>
                </a:extLst>
              </a:tr>
              <a:tr h="27349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Pondicherry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Hubli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kern="1200" dirty="0">
                          <a:solidFill>
                            <a:schemeClr val="dk1"/>
                          </a:solidFill>
                          <a:effectLst/>
                        </a:rPr>
                        <a:t>COIMBATORE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KAKINADA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extLst>
                  <a:ext uri="{0D108BD9-81ED-4DB2-BD59-A6C34878D82A}">
                    <a16:rowId xmlns:a16="http://schemas.microsoft.com/office/drawing/2014/main" val="1427156895"/>
                  </a:ext>
                </a:extLst>
              </a:tr>
              <a:tr h="1232981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KALKI MEDICAL ENTERPRISES, No.55, Kamaraj Salai, V.V.P Nagar </a:t>
                      </a:r>
                      <a:r>
                        <a:rPr lang="en-US" sz="1200" b="0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Thattanchavady</a:t>
                      </a:r>
                      <a: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, Pondicherry-605009,9345452182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Shri Sai Enterprises, No 14, Ramanuja Complex, Behind </a:t>
                      </a:r>
                      <a:r>
                        <a:rPr lang="en-US" sz="1200" b="0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Chammnur</a:t>
                      </a:r>
                      <a: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en-US" sz="1200" b="0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Jewellery</a:t>
                      </a:r>
                      <a: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Shop, Station Road, Hubli, Karnataka, 580020, </a:t>
                      </a:r>
                      <a:r>
                        <a:rPr lang="en-US" sz="1200" b="0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ph</a:t>
                      </a:r>
                      <a: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- 08374260602/7483280154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>
                          <a:solidFill>
                            <a:schemeClr val="dk1"/>
                          </a:solidFill>
                          <a:effectLst/>
                        </a:rPr>
                        <a:t>S.K.HEALTHCARE, Door no.113-A, Front </a:t>
                      </a:r>
                      <a:r>
                        <a:rPr lang="en-US" sz="1200" b="0" kern="1200" dirty="0" err="1">
                          <a:solidFill>
                            <a:schemeClr val="dk1"/>
                          </a:solidFill>
                          <a:effectLst/>
                        </a:rPr>
                        <a:t>portion,Balaji</a:t>
                      </a:r>
                      <a:r>
                        <a:rPr lang="en-US" sz="1200" b="0" kern="1200" dirty="0">
                          <a:solidFill>
                            <a:schemeClr val="dk1"/>
                          </a:solidFill>
                          <a:effectLst/>
                        </a:rPr>
                        <a:t> Nagar, New </a:t>
                      </a:r>
                      <a:r>
                        <a:rPr lang="en-US" sz="1200" b="0" kern="1200" dirty="0" err="1">
                          <a:solidFill>
                            <a:schemeClr val="dk1"/>
                          </a:solidFill>
                          <a:effectLst/>
                        </a:rPr>
                        <a:t>Siddhapudur</a:t>
                      </a:r>
                      <a:r>
                        <a:rPr lang="en-US" sz="1200" b="0" kern="1200" dirty="0">
                          <a:solidFill>
                            <a:schemeClr val="dk1"/>
                          </a:solidFill>
                          <a:effectLst/>
                        </a:rPr>
                        <a:t>, COIMBATORE ,TAMIL NADU-641044,  T- 0422-4373668 ,9380669668</a:t>
                      </a:r>
                      <a:endParaRPr lang="en-US" sz="1200" b="0" u="none" strike="noStrike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algn="l" fontAlgn="t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Star Medical Agency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#28-7-40/2, Shop No 1</a:t>
                      </a:r>
                    </a:p>
                    <a:p>
                      <a:r>
                        <a:rPr lang="en-IN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Opp New Glass house, </a:t>
                      </a:r>
                      <a:r>
                        <a:rPr lang="en-IN" sz="12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Chitturi</a:t>
                      </a:r>
                      <a:r>
                        <a:rPr lang="en-IN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N" sz="12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Vari</a:t>
                      </a:r>
                      <a:r>
                        <a:rPr lang="en-IN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Street, Main road </a:t>
                      </a:r>
                    </a:p>
                    <a:p>
                      <a:pPr algn="l" fontAlgn="t"/>
                      <a:r>
                        <a:rPr lang="en-IN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Kakinada - 533001</a:t>
                      </a:r>
                    </a:p>
                    <a:p>
                      <a:pPr algn="l" fontAlgn="t"/>
                      <a: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Contact : 9900478385(Mangala Prakash)</a:t>
                      </a:r>
                    </a:p>
                    <a:p>
                      <a:pPr algn="l" fontAlgn="t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extLst>
                  <a:ext uri="{0D108BD9-81ED-4DB2-BD59-A6C34878D82A}">
                    <a16:rowId xmlns:a16="http://schemas.microsoft.com/office/drawing/2014/main" val="4223606876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027F2F3A-1801-473A-8347-2AF375DC47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85079" y="120314"/>
            <a:ext cx="1606814" cy="457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9585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F2BCC8AB-806C-4FBD-8175-6F4CE9CB17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8207386"/>
              </p:ext>
            </p:extLst>
          </p:nvPr>
        </p:nvGraphicFramePr>
        <p:xfrm>
          <a:off x="200107" y="259080"/>
          <a:ext cx="11763293" cy="6400797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2934303">
                  <a:extLst>
                    <a:ext uri="{9D8B030D-6E8A-4147-A177-3AD203B41FA5}">
                      <a16:colId xmlns:a16="http://schemas.microsoft.com/office/drawing/2014/main" val="3881552368"/>
                    </a:ext>
                  </a:extLst>
                </a:gridCol>
                <a:gridCol w="2360348">
                  <a:extLst>
                    <a:ext uri="{9D8B030D-6E8A-4147-A177-3AD203B41FA5}">
                      <a16:colId xmlns:a16="http://schemas.microsoft.com/office/drawing/2014/main" val="3186857583"/>
                    </a:ext>
                  </a:extLst>
                </a:gridCol>
                <a:gridCol w="573956">
                  <a:extLst>
                    <a:ext uri="{9D8B030D-6E8A-4147-A177-3AD203B41FA5}">
                      <a16:colId xmlns:a16="http://schemas.microsoft.com/office/drawing/2014/main" val="2408787262"/>
                    </a:ext>
                  </a:extLst>
                </a:gridCol>
                <a:gridCol w="2947343">
                  <a:extLst>
                    <a:ext uri="{9D8B030D-6E8A-4147-A177-3AD203B41FA5}">
                      <a16:colId xmlns:a16="http://schemas.microsoft.com/office/drawing/2014/main" val="1659938941"/>
                    </a:ext>
                  </a:extLst>
                </a:gridCol>
                <a:gridCol w="2947343">
                  <a:extLst>
                    <a:ext uri="{9D8B030D-6E8A-4147-A177-3AD203B41FA5}">
                      <a16:colId xmlns:a16="http://schemas.microsoft.com/office/drawing/2014/main" val="3383838643"/>
                    </a:ext>
                  </a:extLst>
                </a:gridCol>
              </a:tblGrid>
              <a:tr h="239626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/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/>
                </a:tc>
                <a:tc hMerge="1">
                  <a:txBody>
                    <a:bodyPr/>
                    <a:lstStyle/>
                    <a:p>
                      <a:pPr algn="l" fontAlgn="t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/>
                </a:tc>
                <a:extLst>
                  <a:ext uri="{0D108BD9-81ED-4DB2-BD59-A6C34878D82A}">
                    <a16:rowId xmlns:a16="http://schemas.microsoft.com/office/drawing/2014/main" val="3628503824"/>
                  </a:ext>
                </a:extLst>
              </a:tr>
              <a:tr h="272770">
                <a:tc gridSpan="5">
                  <a:txBody>
                    <a:bodyPr/>
                    <a:lstStyle/>
                    <a:p>
                      <a:pPr algn="ctr" fontAlgn="t"/>
                      <a:r>
                        <a:rPr lang="en-US" sz="1600" b="1" u="none" strike="noStrike" dirty="0">
                          <a:effectLst/>
                        </a:rPr>
                        <a:t>PICKUP CENTRE</a:t>
                      </a:r>
                    </a:p>
                  </a:txBody>
                  <a:tcPr marL="7018" marR="7018" marT="7018" marB="0"/>
                </a:tc>
                <a:tc hMerge="1">
                  <a:txBody>
                    <a:bodyPr/>
                    <a:lstStyle/>
                    <a:p>
                      <a:pPr algn="ctr" fontAlgn="t"/>
                      <a:r>
                        <a:rPr lang="en-US" sz="1400" b="1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t"/>
                      <a:r>
                        <a:rPr lang="en-US" sz="1400" b="1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/>
                </a:tc>
                <a:tc hMerge="1">
                  <a:txBody>
                    <a:bodyPr/>
                    <a:lstStyle/>
                    <a:p>
                      <a:pPr algn="ctr" fontAlgn="t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/>
                </a:tc>
                <a:extLst>
                  <a:ext uri="{0D108BD9-81ED-4DB2-BD59-A6C34878D82A}">
                    <a16:rowId xmlns:a16="http://schemas.microsoft.com/office/drawing/2014/main" val="3444847986"/>
                  </a:ext>
                </a:extLst>
              </a:tr>
              <a:tr h="305912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 dirty="0"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/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/>
                </a:tc>
                <a:tc hMerge="1"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/>
                </a:tc>
                <a:extLst>
                  <a:ext uri="{0D108BD9-81ED-4DB2-BD59-A6C34878D82A}">
                    <a16:rowId xmlns:a16="http://schemas.microsoft.com/office/drawing/2014/main" val="1867781070"/>
                  </a:ext>
                </a:extLst>
              </a:tr>
              <a:tr h="239626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u="none" strike="noStrike" dirty="0">
                          <a:effectLst/>
                        </a:rPr>
                        <a:t>Thrissur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sz="1400" b="1" u="none" strike="noStrike" dirty="0">
                          <a:effectLst/>
                        </a:rPr>
                        <a:t>KOLLAM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/>
                </a:tc>
                <a:tc hMerge="1">
                  <a:txBody>
                    <a:bodyPr/>
                    <a:lstStyle/>
                    <a:p>
                      <a:pPr algn="ctr" fontAlgn="t"/>
                      <a:r>
                        <a:rPr lang="en-US" sz="1400" b="1" u="none" strike="noStrike" dirty="0">
                          <a:effectLst/>
                        </a:rPr>
                        <a:t>SALEM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MYSORE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KANNUR</a:t>
                      </a:r>
                    </a:p>
                  </a:txBody>
                  <a:tcPr marL="7018" marR="7018" marT="7018" marB="0"/>
                </a:tc>
                <a:extLst>
                  <a:ext uri="{0D108BD9-81ED-4DB2-BD59-A6C34878D82A}">
                    <a16:rowId xmlns:a16="http://schemas.microsoft.com/office/drawing/2014/main" val="14180326"/>
                  </a:ext>
                </a:extLst>
              </a:tr>
              <a:tr h="1617896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Care </a:t>
                      </a:r>
                      <a:r>
                        <a:rPr lang="en-US" sz="1200" b="1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Surgicals</a:t>
                      </a:r>
                      <a:r>
                        <a:rPr lang="en-US" sz="12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br>
                        <a:rPr lang="en-US" sz="1200" b="1" u="none" strike="noStrike" dirty="0">
                          <a:solidFill>
                            <a:srgbClr val="000000"/>
                          </a:solidFill>
                          <a:effectLst/>
                        </a:rPr>
                      </a:br>
                      <a: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r>
                        <a:rPr lang="en-US" sz="1200" b="0" u="none" strike="noStrike" baseline="30000" dirty="0">
                          <a:solidFill>
                            <a:srgbClr val="000000"/>
                          </a:solidFill>
                          <a:effectLst/>
                        </a:rPr>
                        <a:t>st</a:t>
                      </a:r>
                      <a: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Floor Fortune Tower Near Passport Office </a:t>
                      </a:r>
                      <a:r>
                        <a:rPr lang="en-US" sz="1200" b="0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Poolthole</a:t>
                      </a:r>
                      <a: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Thrissur -680004 </a:t>
                      </a:r>
                    </a:p>
                    <a:p>
                      <a:pPr algn="l" fontAlgn="t"/>
                      <a: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Ph - 9447186574 , 8714444786</a:t>
                      </a:r>
                    </a:p>
                    <a:p>
                      <a:pPr algn="l" fontAlgn="t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IN" sz="1200" b="1" kern="1200" dirty="0">
                          <a:solidFill>
                            <a:schemeClr val="dk1"/>
                          </a:solidFill>
                          <a:effectLst/>
                        </a:rPr>
                        <a:t>Spartan impex</a:t>
                      </a:r>
                      <a:endParaRPr lang="en-US" sz="1200" b="1" kern="1200" dirty="0">
                        <a:solidFill>
                          <a:schemeClr val="dk1"/>
                        </a:solidFill>
                        <a:effectLst/>
                      </a:endParaRPr>
                    </a:p>
                    <a:p>
                      <a:pPr algn="ctr"/>
                      <a:r>
                        <a:rPr lang="en-IN" sz="1200" kern="1200" dirty="0">
                          <a:solidFill>
                            <a:schemeClr val="dk1"/>
                          </a:solidFill>
                          <a:effectLst/>
                        </a:rPr>
                        <a:t>KP10/124E BYPASS ROAD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</a:endParaRPr>
                    </a:p>
                    <a:p>
                      <a:pPr algn="ctr"/>
                      <a:r>
                        <a:rPr lang="en-IN" sz="1200" kern="1200" dirty="0">
                          <a:solidFill>
                            <a:schemeClr val="dk1"/>
                          </a:solidFill>
                          <a:effectLst/>
                        </a:rPr>
                        <a:t>Opp Malayalam motors (Skoda showroom)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</a:endParaRPr>
                    </a:p>
                    <a:p>
                      <a:pPr algn="ctr"/>
                      <a:r>
                        <a:rPr lang="en-IN" sz="1200" kern="1200" dirty="0">
                          <a:solidFill>
                            <a:schemeClr val="dk1"/>
                          </a:solidFill>
                          <a:effectLst/>
                        </a:rPr>
                        <a:t>Palkulangara.kollam-691004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</a:endParaRPr>
                    </a:p>
                    <a:p>
                      <a:pPr algn="ctr"/>
                      <a:r>
                        <a:rPr lang="en-IN" sz="1200" kern="1200" dirty="0">
                          <a:solidFill>
                            <a:schemeClr val="dk1"/>
                          </a:solidFill>
                          <a:effectLst/>
                        </a:rPr>
                        <a:t>Ph no: 9544000786</a:t>
                      </a:r>
                      <a:endParaRPr lang="en-US" sz="1200" b="0" u="none" strike="noStrike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018" marR="7018" marT="7018" marB="0"/>
                </a:tc>
                <a:tc hMerge="1"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ACCEL IT SERVICES ,</a:t>
                      </a:r>
                      <a:br>
                        <a:rPr lang="en-US" sz="1200" u="none" strike="noStrike">
                          <a:effectLst/>
                        </a:rPr>
                      </a:br>
                      <a:r>
                        <a:rPr lang="en-US" sz="1200" u="none" strike="noStrike">
                          <a:effectLst/>
                        </a:rPr>
                        <a:t>37/6C, RAMAKRISHNA ROAD ,</a:t>
                      </a:r>
                      <a:br>
                        <a:rPr lang="en-US" sz="1200" u="none" strike="noStrike">
                          <a:effectLst/>
                        </a:rPr>
                      </a:br>
                      <a:r>
                        <a:rPr lang="en-US" sz="1200" u="none" strike="noStrike">
                          <a:effectLst/>
                        </a:rPr>
                        <a:t>SHANMUGAM COLONY ,SALEM ,</a:t>
                      </a:r>
                      <a:br>
                        <a:rPr lang="en-US" sz="1200" u="none" strike="noStrike">
                          <a:effectLst/>
                        </a:rPr>
                      </a:br>
                      <a:r>
                        <a:rPr lang="en-US" sz="1200" u="none" strike="noStrike">
                          <a:effectLst/>
                        </a:rPr>
                        <a:t>TAMIL NADU-636007 ,t- 0427 4300073/ 2336457</a:t>
                      </a:r>
                      <a:br>
                        <a:rPr lang="en-US" sz="1200" u="none" strike="noStrike">
                          <a:effectLst/>
                        </a:rPr>
                      </a:b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Ynm</a:t>
                      </a:r>
                      <a:r>
                        <a:rPr lang="en-US" sz="12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en-US" sz="1200" b="1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surgicals</a:t>
                      </a:r>
                      <a:b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</a:br>
                      <a: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No 1411, 6th cross, Thyagaraja road,</a:t>
                      </a:r>
                      <a:b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</a:br>
                      <a:r>
                        <a:rPr lang="en-US" sz="1200" b="0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kr</a:t>
                      </a:r>
                      <a: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en-US" sz="1200" b="0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mohalla</a:t>
                      </a:r>
                      <a: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Mysore -570004</a:t>
                      </a:r>
                      <a:b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</a:br>
                      <a: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Phone - 9901313217 / 9986880055</a:t>
                      </a:r>
                    </a:p>
                  </a:txBody>
                  <a:tcPr marL="6207" marR="6207" marT="620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New Medi Centre </a:t>
                      </a:r>
                      <a:b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</a:b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Surgical and Medical Devices.        beside Ground,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Thalikkavu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, Kannur, Kerala 670001</a:t>
                      </a:r>
                      <a:b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</a:b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Ph - 9895160087</a:t>
                      </a: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3201702503"/>
                  </a:ext>
                </a:extLst>
              </a:tr>
              <a:tr h="239626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CALICUT</a:t>
                      </a:r>
                    </a:p>
                  </a:txBody>
                  <a:tcPr marL="7018" marR="7018" marT="7018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/>
                </a:tc>
                <a:tc gridSpan="2">
                  <a:txBody>
                    <a:bodyPr/>
                    <a:lstStyle/>
                    <a:p>
                      <a:pPr algn="ctr" fontAlgn="t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/>
                </a:tc>
                <a:tc hMerge="1">
                  <a:txBody>
                    <a:bodyPr/>
                    <a:lstStyle/>
                    <a:p>
                      <a:pPr algn="ctr" fontAlgn="t"/>
                      <a:r>
                        <a:rPr lang="en-US" sz="1400" b="1" u="none" strike="noStrike" dirty="0">
                          <a:effectLst/>
                        </a:rPr>
                        <a:t>VISAKHAPATNAM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/>
                </a:tc>
                <a:extLst>
                  <a:ext uri="{0D108BD9-81ED-4DB2-BD59-A6C34878D82A}">
                    <a16:rowId xmlns:a16="http://schemas.microsoft.com/office/drawing/2014/main" val="2919615815"/>
                  </a:ext>
                </a:extLst>
              </a:tr>
              <a:tr h="1558340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MOBILE LAB </a:t>
                      </a:r>
                      <a:b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ALFAHAD ARCADE, SABHA SCHOOL CROSS    ROAD, PUTHIYARA ,CALICUT - 673004 KERALA</a:t>
                      </a:r>
                      <a:b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 - 9946143013</a:t>
                      </a:r>
                      <a:b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/>
                </a:tc>
                <a:tc gridSpan="2">
                  <a:txBody>
                    <a:bodyPr/>
                    <a:lstStyle/>
                    <a:p>
                      <a:pPr algn="l" fontAlgn="t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/>
                </a:tc>
                <a:tc hMerge="1"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>
                          <a:effectLst/>
                        </a:rPr>
                        <a:t>ACCEL IT SERVICES ,</a:t>
                      </a:r>
                      <a:br>
                        <a:rPr lang="en-US" sz="1200" u="none" strike="noStrike" dirty="0">
                          <a:effectLst/>
                        </a:rPr>
                      </a:br>
                      <a:r>
                        <a:rPr lang="en-US" sz="1200" u="none" strike="noStrike" dirty="0" err="1">
                          <a:effectLst/>
                        </a:rPr>
                        <a:t>Rednam</a:t>
                      </a:r>
                      <a:r>
                        <a:rPr lang="en-US" sz="1200" u="none" strike="noStrike" dirty="0">
                          <a:effectLst/>
                        </a:rPr>
                        <a:t> Regency</a:t>
                      </a:r>
                      <a:br>
                        <a:rPr lang="en-US" sz="1200" u="none" strike="noStrike" dirty="0">
                          <a:effectLst/>
                        </a:rPr>
                      </a:br>
                      <a:r>
                        <a:rPr lang="en-US" sz="1200" u="none" strike="noStrike" dirty="0">
                          <a:effectLst/>
                        </a:rPr>
                        <a:t>47-10-10, 3rd Floor,T2</a:t>
                      </a:r>
                      <a:br>
                        <a:rPr lang="en-US" sz="1200" u="none" strike="noStrike" dirty="0">
                          <a:effectLst/>
                        </a:rPr>
                      </a:br>
                      <a:r>
                        <a:rPr lang="en-US" sz="1200" u="none" strike="noStrike" dirty="0" err="1">
                          <a:effectLst/>
                        </a:rPr>
                        <a:t>Dwarakanagar</a:t>
                      </a:r>
                      <a:r>
                        <a:rPr lang="en-US" sz="1200" u="none" strike="noStrike" dirty="0">
                          <a:effectLst/>
                        </a:rPr>
                        <a:t> 2nd lane,</a:t>
                      </a:r>
                      <a:br>
                        <a:rPr lang="en-US" sz="1200" u="none" strike="noStrike" dirty="0">
                          <a:effectLst/>
                        </a:rPr>
                      </a:br>
                      <a:r>
                        <a:rPr lang="en-US" sz="1200" u="none" strike="noStrike" dirty="0">
                          <a:effectLst/>
                        </a:rPr>
                        <a:t>Visakhapatnam-530016</a:t>
                      </a:r>
                      <a:br>
                        <a:rPr lang="en-US" sz="1200" u="none" strike="noStrike" dirty="0">
                          <a:effectLst/>
                        </a:rPr>
                      </a:br>
                      <a:r>
                        <a:rPr lang="en-US" sz="1200" u="none" strike="noStrike" dirty="0">
                          <a:effectLst/>
                        </a:rPr>
                        <a:t>Ph: 0891-2567881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/>
                </a:tc>
                <a:extLst>
                  <a:ext uri="{0D108BD9-81ED-4DB2-BD59-A6C34878D82A}">
                    <a16:rowId xmlns:a16="http://schemas.microsoft.com/office/drawing/2014/main" val="1740419310"/>
                  </a:ext>
                </a:extLst>
              </a:tr>
              <a:tr h="239626">
                <a:tc>
                  <a:txBody>
                    <a:bodyPr/>
                    <a:lstStyle/>
                    <a:p>
                      <a:pPr algn="ctr" fontAlgn="t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/>
                </a:tc>
                <a:tc gridSpan="2">
                  <a:txBody>
                    <a:bodyPr/>
                    <a:lstStyle/>
                    <a:p>
                      <a:pPr algn="ctr" fontAlgn="t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/>
                </a:tc>
                <a:tc hMerge="1"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r>
                        <a:rPr lang="en-US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COIMBATORE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/>
                </a:tc>
                <a:extLst>
                  <a:ext uri="{0D108BD9-81ED-4DB2-BD59-A6C34878D82A}">
                    <a16:rowId xmlns:a16="http://schemas.microsoft.com/office/drawing/2014/main" val="3208196330"/>
                  </a:ext>
                </a:extLst>
              </a:tr>
              <a:tr h="1687375">
                <a:tc>
                  <a:txBody>
                    <a:bodyPr/>
                    <a:lstStyle/>
                    <a:p>
                      <a:pPr algn="l" fontAlgn="t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/>
                </a:tc>
                <a:tc>
                  <a:txBody>
                    <a:bodyPr/>
                    <a:lstStyle/>
                    <a:p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/>
                </a:tc>
                <a:tc gridSpan="2">
                  <a:txBody>
                    <a:bodyPr/>
                    <a:lstStyle/>
                    <a:p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/>
                </a:tc>
                <a:tc hMerge="1">
                  <a:txBody>
                    <a:bodyPr/>
                    <a:lstStyle/>
                    <a:p>
                      <a:pPr algn="l" fontAlgn="t"/>
                      <a:r>
                        <a:rPr lang="en-US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S.K.HEALTHCARE, Door no.113-A, Front </a:t>
                      </a:r>
                      <a:r>
                        <a:rPr lang="en-US" sz="14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portion,Balaji</a:t>
                      </a:r>
                      <a:r>
                        <a:rPr lang="en-US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Nagar, New </a:t>
                      </a:r>
                      <a:r>
                        <a:rPr lang="en-US" sz="14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Siddhapudur</a:t>
                      </a:r>
                      <a:r>
                        <a:rPr lang="en-US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COIMBATORE ,TAMIL NADU-641044,  T- 0422-4373668 ,9380669668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/>
                </a:tc>
                <a:extLst>
                  <a:ext uri="{0D108BD9-81ED-4DB2-BD59-A6C34878D82A}">
                    <a16:rowId xmlns:a16="http://schemas.microsoft.com/office/drawing/2014/main" val="543288298"/>
                  </a:ext>
                </a:extLst>
              </a:tr>
            </a:tbl>
          </a:graphicData>
        </a:graphic>
      </p:graphicFrame>
      <p:pic>
        <p:nvPicPr>
          <p:cNvPr id="2" name="Picture 1">
            <a:extLst>
              <a:ext uri="{FF2B5EF4-FFF2-40B4-BE49-F238E27FC236}">
                <a16:creationId xmlns:a16="http://schemas.microsoft.com/office/drawing/2014/main" id="{72723C49-1CF2-60FC-CC9D-DC8E355007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85079" y="120314"/>
            <a:ext cx="1606814" cy="457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13338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F2BCC8AB-806C-4FBD-8175-6F4CE9CB17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8609861"/>
              </p:ext>
            </p:extLst>
          </p:nvPr>
        </p:nvGraphicFramePr>
        <p:xfrm>
          <a:off x="200108" y="259080"/>
          <a:ext cx="11763293" cy="6589583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2934302">
                  <a:extLst>
                    <a:ext uri="{9D8B030D-6E8A-4147-A177-3AD203B41FA5}">
                      <a16:colId xmlns:a16="http://schemas.microsoft.com/office/drawing/2014/main" val="3881552368"/>
                    </a:ext>
                  </a:extLst>
                </a:gridCol>
                <a:gridCol w="2934305">
                  <a:extLst>
                    <a:ext uri="{9D8B030D-6E8A-4147-A177-3AD203B41FA5}">
                      <a16:colId xmlns:a16="http://schemas.microsoft.com/office/drawing/2014/main" val="3186857583"/>
                    </a:ext>
                  </a:extLst>
                </a:gridCol>
                <a:gridCol w="122676">
                  <a:extLst>
                    <a:ext uri="{9D8B030D-6E8A-4147-A177-3AD203B41FA5}">
                      <a16:colId xmlns:a16="http://schemas.microsoft.com/office/drawing/2014/main" val="1659938941"/>
                    </a:ext>
                  </a:extLst>
                </a:gridCol>
                <a:gridCol w="2824667">
                  <a:extLst>
                    <a:ext uri="{9D8B030D-6E8A-4147-A177-3AD203B41FA5}">
                      <a16:colId xmlns:a16="http://schemas.microsoft.com/office/drawing/2014/main" val="737778639"/>
                    </a:ext>
                  </a:extLst>
                </a:gridCol>
                <a:gridCol w="2947343">
                  <a:extLst>
                    <a:ext uri="{9D8B030D-6E8A-4147-A177-3AD203B41FA5}">
                      <a16:colId xmlns:a16="http://schemas.microsoft.com/office/drawing/2014/main" val="3383838643"/>
                    </a:ext>
                  </a:extLst>
                </a:gridCol>
              </a:tblGrid>
              <a:tr h="239626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/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/>
                </a:tc>
                <a:tc hMerge="1">
                  <a:txBody>
                    <a:bodyPr/>
                    <a:lstStyle/>
                    <a:p>
                      <a:pPr algn="l" fontAlgn="t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/>
                </a:tc>
                <a:extLst>
                  <a:ext uri="{0D108BD9-81ED-4DB2-BD59-A6C34878D82A}">
                    <a16:rowId xmlns:a16="http://schemas.microsoft.com/office/drawing/2014/main" val="3628503824"/>
                  </a:ext>
                </a:extLst>
              </a:tr>
              <a:tr h="272770">
                <a:tc gridSpan="5">
                  <a:txBody>
                    <a:bodyPr/>
                    <a:lstStyle/>
                    <a:p>
                      <a:pPr algn="ctr" fontAlgn="t"/>
                      <a:r>
                        <a:rPr lang="en-US" sz="1600" b="1" u="none" strike="noStrike" dirty="0">
                          <a:effectLst/>
                        </a:rPr>
                        <a:t>OMRON CUSTOMER SUPPORT LOCATION ( NORTH 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/>
                </a:tc>
                <a:tc hMerge="1">
                  <a:txBody>
                    <a:bodyPr/>
                    <a:lstStyle/>
                    <a:p>
                      <a:pPr algn="ctr" fontAlgn="t"/>
                      <a:r>
                        <a:rPr lang="en-US" sz="1400" b="1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/>
                </a:tc>
                <a:tc hMerge="1">
                  <a:txBody>
                    <a:bodyPr/>
                    <a:lstStyle/>
                    <a:p>
                      <a:pPr algn="ctr" fontAlgn="t"/>
                      <a:r>
                        <a:rPr lang="en-US" sz="1400" b="1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t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/>
                </a:tc>
                <a:extLst>
                  <a:ext uri="{0D108BD9-81ED-4DB2-BD59-A6C34878D82A}">
                    <a16:rowId xmlns:a16="http://schemas.microsoft.com/office/drawing/2014/main" val="3444847986"/>
                  </a:ext>
                </a:extLst>
              </a:tr>
              <a:tr h="110549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r>
                        <a:rPr lang="en-US" sz="1400" b="1" u="none" strike="noStrike" dirty="0">
                          <a:effectLst/>
                        </a:rPr>
                        <a:t>EXPERIENCE &amp; SERVICE CENTRE</a:t>
                      </a:r>
                      <a:endParaRPr lang="en-US" sz="1400" b="1" u="none" strike="noStrike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algn="l" fontAlgn="t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r>
                        <a:rPr lang="en-US" sz="1400" b="1" u="none" strike="noStrike" dirty="0">
                          <a:effectLst/>
                        </a:rPr>
                        <a:t>SERVICE CENTRE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r>
                        <a:rPr lang="en-US" sz="1400" b="1" u="none" strike="noStrike" dirty="0">
                          <a:effectLst/>
                        </a:rPr>
                        <a:t>EXPERIENCE &amp; SERVICE CENTRE</a:t>
                      </a:r>
                      <a:endParaRPr lang="en-US" sz="1400" b="1" u="none" strike="noStrike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018" marR="7018" marT="7018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strike="noStrike">
                          <a:effectLst/>
                        </a:rPr>
                        <a:t> </a:t>
                      </a:r>
                      <a:r>
                        <a:rPr lang="en-US" sz="1400" b="1" u="none" strike="noStrike">
                          <a:effectLst/>
                        </a:rPr>
                        <a:t>EXPERIENCE &amp; SERVICE CENTRE</a:t>
                      </a:r>
                      <a:endParaRPr lang="en-US" sz="1400" b="1" u="none" strike="noStrike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018" marR="7018" marT="7018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r>
                        <a:rPr lang="en-US" sz="1400" b="1" u="none" strike="noStrike" dirty="0">
                          <a:effectLst/>
                        </a:rPr>
                        <a:t>EXPERIENCE &amp; SERVICE CENTRE</a:t>
                      </a:r>
                      <a:endParaRPr lang="en-US" sz="1400" b="1" u="none" strike="noStrike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algn="l" fontAlgn="t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/>
                </a:tc>
                <a:extLst>
                  <a:ext uri="{0D108BD9-81ED-4DB2-BD59-A6C34878D82A}">
                    <a16:rowId xmlns:a16="http://schemas.microsoft.com/office/drawing/2014/main" val="1867781070"/>
                  </a:ext>
                </a:extLst>
              </a:tr>
              <a:tr h="239626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GURGAON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none" strike="noStrike" dirty="0">
                          <a:effectLst/>
                        </a:rPr>
                        <a:t>NEW DELHI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/>
                </a:tc>
                <a:tc hMerge="1">
                  <a:txBody>
                    <a:bodyPr/>
                    <a:lstStyle/>
                    <a:p>
                      <a:pPr algn="ctr" fontAlgn="t"/>
                      <a:r>
                        <a:rPr lang="en-US" sz="1400" b="1" u="none" strike="noStrike">
                          <a:solidFill>
                            <a:srgbClr val="000000"/>
                          </a:solidFill>
                          <a:effectLst/>
                        </a:rPr>
                        <a:t>VARANASI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u="none" strike="noStrike">
                          <a:solidFill>
                            <a:srgbClr val="000000"/>
                          </a:solidFill>
                          <a:effectLst/>
                        </a:rPr>
                        <a:t>VARANASI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JAIPUR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/>
                </a:tc>
                <a:extLst>
                  <a:ext uri="{0D108BD9-81ED-4DB2-BD59-A6C34878D82A}">
                    <a16:rowId xmlns:a16="http://schemas.microsoft.com/office/drawing/2014/main" val="14180326"/>
                  </a:ext>
                </a:extLst>
              </a:tr>
              <a:tr h="1617896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>
                          <a:effectLst/>
                        </a:rPr>
                        <a:t>MS Services , </a:t>
                      </a:r>
                    </a:p>
                    <a:p>
                      <a:pPr algn="l" fontAlgn="t"/>
                      <a:r>
                        <a:rPr lang="en-US" sz="1200" u="none" strike="noStrike" dirty="0">
                          <a:effectLst/>
                        </a:rPr>
                        <a:t>Opp Krishna Mangalam </a:t>
                      </a:r>
                      <a:r>
                        <a:rPr lang="en-US" sz="1200" u="none" strike="noStrike" dirty="0" err="1">
                          <a:effectLst/>
                        </a:rPr>
                        <a:t>Marrige</a:t>
                      </a:r>
                      <a:r>
                        <a:rPr lang="en-US" sz="1200" u="none" strike="noStrike" dirty="0">
                          <a:effectLst/>
                        </a:rPr>
                        <a:t> garden, </a:t>
                      </a:r>
                      <a:r>
                        <a:rPr lang="en-US" sz="1200" u="none" strike="noStrike" dirty="0" err="1">
                          <a:effectLst/>
                        </a:rPr>
                        <a:t>Sheetla</a:t>
                      </a:r>
                      <a:r>
                        <a:rPr lang="en-US" sz="1200" u="none" strike="noStrike" dirty="0">
                          <a:effectLst/>
                        </a:rPr>
                        <a:t> Mata Road, Gurgaon 122001, </a:t>
                      </a:r>
                    </a:p>
                    <a:p>
                      <a:pPr algn="l" fontAlgn="t"/>
                      <a:r>
                        <a:rPr lang="en-US" sz="1200" u="none" strike="noStrike" dirty="0">
                          <a:effectLst/>
                        </a:rPr>
                        <a:t>T-7048999792 / 9212733632 ,</a:t>
                      </a:r>
                    </a:p>
                    <a:p>
                      <a:pPr algn="l" fontAlgn="t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kern="1200" dirty="0">
                          <a:solidFill>
                            <a:schemeClr val="dk1"/>
                          </a:solidFill>
                          <a:effectLst/>
                        </a:rPr>
                        <a:t>M.S. Service: TA-206,Main Road ,DDA Flat,(opp.429 bus stop) Near </a:t>
                      </a:r>
                      <a:r>
                        <a:rPr lang="en-IN" sz="1200" kern="1200" dirty="0" err="1">
                          <a:solidFill>
                            <a:schemeClr val="dk1"/>
                          </a:solidFill>
                          <a:effectLst/>
                        </a:rPr>
                        <a:t>Hunuman</a:t>
                      </a:r>
                      <a:r>
                        <a:rPr lang="en-IN" sz="1200" kern="1200" dirty="0">
                          <a:solidFill>
                            <a:schemeClr val="dk1"/>
                          </a:solidFill>
                          <a:effectLst/>
                        </a:rPr>
                        <a:t>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kern="1200" dirty="0">
                          <a:solidFill>
                            <a:schemeClr val="dk1"/>
                          </a:solidFill>
                          <a:effectLst/>
                        </a:rPr>
                        <a:t>mandir </a:t>
                      </a:r>
                      <a:r>
                        <a:rPr lang="en-IN" sz="1200" kern="1200" dirty="0" err="1">
                          <a:solidFill>
                            <a:schemeClr val="dk1"/>
                          </a:solidFill>
                          <a:effectLst/>
                        </a:rPr>
                        <a:t>Tugalkabad</a:t>
                      </a:r>
                      <a:r>
                        <a:rPr lang="en-IN" sz="1200" kern="1200" dirty="0">
                          <a:solidFill>
                            <a:schemeClr val="dk1"/>
                          </a:solidFill>
                          <a:effectLst/>
                        </a:rPr>
                        <a:t> extension, </a:t>
                      </a:r>
                      <a:r>
                        <a:rPr lang="en-IN" sz="1200" kern="1200" dirty="0" err="1">
                          <a:solidFill>
                            <a:schemeClr val="dk1"/>
                          </a:solidFill>
                          <a:effectLst/>
                        </a:rPr>
                        <a:t>govindpuri</a:t>
                      </a:r>
                      <a:r>
                        <a:rPr lang="en-IN" sz="1200" kern="1200" dirty="0">
                          <a:solidFill>
                            <a:schemeClr val="dk1"/>
                          </a:solidFill>
                          <a:effectLst/>
                        </a:rPr>
                        <a:t>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kern="1200" dirty="0">
                          <a:solidFill>
                            <a:schemeClr val="dk1"/>
                          </a:solidFill>
                          <a:effectLst/>
                        </a:rPr>
                        <a:t>New Delhi. Pin code-110019 Phone no 8644068000.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</a:endParaRPr>
                    </a:p>
                  </a:txBody>
                  <a:tcPr marL="6350" marR="6350" marT="6350" marB="0"/>
                </a:tc>
                <a:tc hMerge="1"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Balwant Pharma ,</a:t>
                      </a:r>
                    </a:p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C-27/217 ,JAGATGANJ ,</a:t>
                      </a:r>
                    </a:p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Varanasi -221001,</a:t>
                      </a:r>
                    </a:p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Near </a:t>
                      </a:r>
                    </a:p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Mob-9935507271 ,7897271786 ,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Balwant Pharma ,</a:t>
                      </a:r>
                    </a:p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C-27/217 ,JAGATGANJ ,</a:t>
                      </a:r>
                    </a:p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Varanasi -221001,</a:t>
                      </a:r>
                    </a:p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Near </a:t>
                      </a:r>
                    </a:p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Mob-9935507271 ,7897271786 ,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Raj Associates </a:t>
                      </a:r>
                    </a:p>
                    <a:p>
                      <a:pPr algn="l" fontAlgn="t"/>
                      <a: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B-61-B,Ved Vila Colony-</a:t>
                      </a:r>
                      <a:r>
                        <a:rPr lang="en-US" sz="1200" b="0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B,Swej</a:t>
                      </a:r>
                      <a: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Farm,</a:t>
                      </a:r>
                    </a:p>
                    <a:p>
                      <a:pPr algn="l" fontAlgn="t"/>
                      <a: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Ram </a:t>
                      </a:r>
                      <a:r>
                        <a:rPr lang="en-US" sz="1200" b="0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Nagar,Sodala</a:t>
                      </a:r>
                      <a:endParaRPr lang="en-US" sz="1200" b="0" u="none" strike="noStrike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algn="l" fontAlgn="t"/>
                      <a: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Jaipur-302019</a:t>
                      </a:r>
                    </a:p>
                    <a:p>
                      <a:pPr algn="l" fontAlgn="t"/>
                      <a: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Ph.-7014884010 ,9982847772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3201702503"/>
                  </a:ext>
                </a:extLst>
              </a:tr>
              <a:tr h="239626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none" strike="noStrike" dirty="0">
                          <a:effectLst/>
                        </a:rPr>
                        <a:t>LUCKNOW</a:t>
                      </a:r>
                    </a:p>
                  </a:txBody>
                  <a:tcPr marL="7018" marR="7018" marT="7018" marB="0"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sz="1400" b="1" u="none" strike="noStrike" dirty="0">
                          <a:effectLst/>
                        </a:rPr>
                        <a:t>LUDHIANA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/>
                </a:tc>
                <a:tc hMerge="1">
                  <a:txBody>
                    <a:bodyPr/>
                    <a:lstStyle/>
                    <a:p>
                      <a:pPr algn="ctr" fontAlgn="t"/>
                      <a:r>
                        <a:rPr lang="en-US" sz="1400" b="1" u="none" strike="noStrike">
                          <a:effectLst/>
                        </a:rPr>
                        <a:t>CHANDIGARH (MOHALI)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u="none" strike="noStrike">
                          <a:effectLst/>
                        </a:rPr>
                        <a:t>CHANDIGARH (MOHALI)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u="none" strike="noStrike" dirty="0">
                          <a:effectLst/>
                        </a:rPr>
                        <a:t>JODHPUR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/>
                </a:tc>
                <a:extLst>
                  <a:ext uri="{0D108BD9-81ED-4DB2-BD59-A6C34878D82A}">
                    <a16:rowId xmlns:a16="http://schemas.microsoft.com/office/drawing/2014/main" val="2919615815"/>
                  </a:ext>
                </a:extLst>
              </a:tr>
              <a:tr h="1558340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Docket Care systems, </a:t>
                      </a:r>
                    </a:p>
                    <a:p>
                      <a:pPr algn="l" fontAlgn="t"/>
                      <a: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C-6, </a:t>
                      </a:r>
                      <a:r>
                        <a:rPr lang="en-US" sz="1200" b="0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Bhikampur</a:t>
                      </a:r>
                      <a: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Colony, Paper mill road,</a:t>
                      </a:r>
                    </a:p>
                    <a:p>
                      <a:pPr algn="l" fontAlgn="t"/>
                      <a: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en-US" sz="1200" b="0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Nishatganj</a:t>
                      </a:r>
                      <a: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, Lucknow-226006 ,</a:t>
                      </a:r>
                    </a:p>
                    <a:p>
                      <a:pPr algn="l" fontAlgn="t"/>
                      <a: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t-9415008355 , ,9918135014 </a:t>
                      </a:r>
                    </a:p>
                    <a:p>
                      <a:pPr algn="l" fontAlgn="t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Vaishnavi Surgical , Shop no.-26 , 1st Floor ,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JMD mall near Railway station ,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Ludhiana-141008 ,t-9872857957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/>
                </a:tc>
                <a:tc hMerge="1">
                  <a:txBody>
                    <a:bodyPr/>
                    <a:lstStyle/>
                    <a:p>
                      <a:pPr algn="l" fontAlgn="t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Office Plus limited </a:t>
                      </a:r>
                    </a:p>
                    <a:p>
                      <a:pPr algn="l" fontAlgn="t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SCO-12 Sector-68 Mohali ,</a:t>
                      </a:r>
                    </a:p>
                    <a:p>
                      <a:pPr algn="l" fontAlgn="t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Near Punjab &amp; sind bank</a:t>
                      </a:r>
                    </a:p>
                    <a:p>
                      <a:pPr algn="l" fontAlgn="t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Punjab-160062</a:t>
                      </a:r>
                    </a:p>
                    <a:p>
                      <a:pPr algn="l" fontAlgn="t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T-0172 4784666 , 9888200675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Office Plus limited </a:t>
                      </a:r>
                    </a:p>
                    <a:p>
                      <a:pPr algn="l" fontAlgn="t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SCO-12 Sector-68 Mohali ,</a:t>
                      </a:r>
                    </a:p>
                    <a:p>
                      <a:pPr algn="l" fontAlgn="t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Near Punjab &amp; sind bank</a:t>
                      </a:r>
                    </a:p>
                    <a:p>
                      <a:pPr algn="l" fontAlgn="t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Punjab-160062</a:t>
                      </a:r>
                    </a:p>
                    <a:p>
                      <a:pPr algn="l" fontAlgn="t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T-0172 4784666 , 9888200675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Arun MEDICOS ,</a:t>
                      </a:r>
                    </a:p>
                    <a:p>
                      <a:pPr algn="l" fontAlgn="t"/>
                      <a:r>
                        <a:rPr lang="en-US" sz="1200" b="0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Jalori</a:t>
                      </a:r>
                      <a: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Bari , </a:t>
                      </a:r>
                      <a:r>
                        <a:rPr lang="en-US" sz="1200" b="0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Jalori</a:t>
                      </a:r>
                      <a: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gate ,</a:t>
                      </a:r>
                    </a:p>
                    <a:p>
                      <a:pPr algn="l" fontAlgn="t"/>
                      <a: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Opp. MG Hospital Jodhpur ,</a:t>
                      </a:r>
                    </a:p>
                    <a:p>
                      <a:pPr algn="l" fontAlgn="t"/>
                      <a: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Rajasthan -342001</a:t>
                      </a:r>
                    </a:p>
                    <a:p>
                      <a:pPr algn="l" fontAlgn="t"/>
                      <a: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t-9257135548,0291-2638039</a:t>
                      </a:r>
                    </a:p>
                    <a:p>
                      <a:pPr algn="l" fontAlgn="t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/>
                </a:tc>
                <a:extLst>
                  <a:ext uri="{0D108BD9-81ED-4DB2-BD59-A6C34878D82A}">
                    <a16:rowId xmlns:a16="http://schemas.microsoft.com/office/drawing/2014/main" val="1740419310"/>
                  </a:ext>
                </a:extLst>
              </a:tr>
              <a:tr h="239626">
                <a:tc>
                  <a:txBody>
                    <a:bodyPr/>
                    <a:lstStyle/>
                    <a:p>
                      <a:pPr algn="ctr" fontAlgn="t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/>
                </a:tc>
                <a:tc gridSpan="2">
                  <a:txBody>
                    <a:bodyPr/>
                    <a:lstStyle/>
                    <a:p>
                      <a:pPr algn="ctr" fontAlgn="t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/>
                </a:tc>
                <a:tc hMerge="1">
                  <a:txBody>
                    <a:bodyPr/>
                    <a:lstStyle/>
                    <a:p>
                      <a:pPr algn="ctr" fontAlgn="t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/>
                </a:tc>
                <a:extLst>
                  <a:ext uri="{0D108BD9-81ED-4DB2-BD59-A6C34878D82A}">
                    <a16:rowId xmlns:a16="http://schemas.microsoft.com/office/drawing/2014/main" val="3208196330"/>
                  </a:ext>
                </a:extLst>
              </a:tr>
              <a:tr h="1687375">
                <a:tc>
                  <a:txBody>
                    <a:bodyPr/>
                    <a:lstStyle/>
                    <a:p>
                      <a:pPr algn="l" fontAlgn="t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/>
                </a:tc>
                <a:tc gridSpan="2">
                  <a:txBody>
                    <a:bodyPr/>
                    <a:lstStyle/>
                    <a:p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/>
                </a:tc>
                <a:tc hMerge="1">
                  <a:txBody>
                    <a:bodyPr/>
                    <a:lstStyle/>
                    <a:p>
                      <a:pPr algn="l" fontAlgn="t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/>
                </a:tc>
                <a:extLst>
                  <a:ext uri="{0D108BD9-81ED-4DB2-BD59-A6C34878D82A}">
                    <a16:rowId xmlns:a16="http://schemas.microsoft.com/office/drawing/2014/main" val="543288298"/>
                  </a:ext>
                </a:extLst>
              </a:tr>
            </a:tbl>
          </a:graphicData>
        </a:graphic>
      </p:graphicFrame>
      <p:pic>
        <p:nvPicPr>
          <p:cNvPr id="2" name="Picture 1">
            <a:extLst>
              <a:ext uri="{FF2B5EF4-FFF2-40B4-BE49-F238E27FC236}">
                <a16:creationId xmlns:a16="http://schemas.microsoft.com/office/drawing/2014/main" id="{72723C49-1CF2-60FC-CC9D-DC8E355007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85079" y="120314"/>
            <a:ext cx="1606814" cy="457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2644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06FF688-4407-4EE0-A138-F10DC9B3B3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8181159"/>
              </p:ext>
            </p:extLst>
          </p:nvPr>
        </p:nvGraphicFramePr>
        <p:xfrm>
          <a:off x="131708" y="276663"/>
          <a:ext cx="11881616" cy="639825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2963818">
                  <a:extLst>
                    <a:ext uri="{9D8B030D-6E8A-4147-A177-3AD203B41FA5}">
                      <a16:colId xmlns:a16="http://schemas.microsoft.com/office/drawing/2014/main" val="3135521414"/>
                    </a:ext>
                  </a:extLst>
                </a:gridCol>
                <a:gridCol w="2963818">
                  <a:extLst>
                    <a:ext uri="{9D8B030D-6E8A-4147-A177-3AD203B41FA5}">
                      <a16:colId xmlns:a16="http://schemas.microsoft.com/office/drawing/2014/main" val="2516371673"/>
                    </a:ext>
                  </a:extLst>
                </a:gridCol>
                <a:gridCol w="2976990">
                  <a:extLst>
                    <a:ext uri="{9D8B030D-6E8A-4147-A177-3AD203B41FA5}">
                      <a16:colId xmlns:a16="http://schemas.microsoft.com/office/drawing/2014/main" val="2512290307"/>
                    </a:ext>
                  </a:extLst>
                </a:gridCol>
                <a:gridCol w="2976990">
                  <a:extLst>
                    <a:ext uri="{9D8B030D-6E8A-4147-A177-3AD203B41FA5}">
                      <a16:colId xmlns:a16="http://schemas.microsoft.com/office/drawing/2014/main" val="2163389520"/>
                    </a:ext>
                  </a:extLst>
                </a:gridCol>
              </a:tblGrid>
              <a:tr h="203317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/>
                </a:tc>
                <a:extLst>
                  <a:ext uri="{0D108BD9-81ED-4DB2-BD59-A6C34878D82A}">
                    <a16:rowId xmlns:a16="http://schemas.microsoft.com/office/drawing/2014/main" val="1842562355"/>
                  </a:ext>
                </a:extLst>
              </a:tr>
              <a:tr h="254145">
                <a:tc gridSpan="4">
                  <a:txBody>
                    <a:bodyPr/>
                    <a:lstStyle/>
                    <a:p>
                      <a:pPr algn="ctr" fontAlgn="t"/>
                      <a:r>
                        <a:rPr lang="en-US" sz="1600" b="1" u="none" strike="noStrike" dirty="0">
                          <a:effectLst/>
                        </a:rPr>
                        <a:t>PICKUP CENTRE</a:t>
                      </a:r>
                    </a:p>
                  </a:txBody>
                  <a:tcPr marL="7018" marR="7018" marT="7018" marB="0"/>
                </a:tc>
                <a:tc hMerge="1"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/>
                </a:tc>
                <a:tc hMerge="1"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/>
                </a:tc>
                <a:tc hMerge="1">
                  <a:txBody>
                    <a:bodyPr/>
                    <a:lstStyle/>
                    <a:p>
                      <a:pPr algn="l" fontAlgn="t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/>
                </a:tc>
                <a:extLst>
                  <a:ext uri="{0D108BD9-81ED-4DB2-BD59-A6C34878D82A}">
                    <a16:rowId xmlns:a16="http://schemas.microsoft.com/office/drawing/2014/main" val="2146514457"/>
                  </a:ext>
                </a:extLst>
              </a:tr>
              <a:tr h="25414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u="none" strike="noStrike" dirty="0">
                          <a:effectLst/>
                        </a:rPr>
                        <a:t> 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u="none" strike="noStrike" dirty="0"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u="none" strike="noStrike" dirty="0"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/>
                </a:tc>
                <a:extLst>
                  <a:ext uri="{0D108BD9-81ED-4DB2-BD59-A6C34878D82A}">
                    <a16:rowId xmlns:a16="http://schemas.microsoft.com/office/drawing/2014/main" val="2093216527"/>
                  </a:ext>
                </a:extLst>
              </a:tr>
              <a:tr h="20331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DELHI (North-West)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BAREILLY</a:t>
                      </a: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KURUKSHETRA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DWARKA, DELHI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/>
                </a:tc>
                <a:extLst>
                  <a:ext uri="{0D108BD9-81ED-4DB2-BD59-A6C34878D82A}">
                    <a16:rowId xmlns:a16="http://schemas.microsoft.com/office/drawing/2014/main" val="1567400953"/>
                  </a:ext>
                </a:extLst>
              </a:tr>
              <a:tr h="1657030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OMKAR SERVICES </a:t>
                      </a:r>
                    </a:p>
                    <a:p>
                      <a:pPr algn="l" fontAlgn="t"/>
                      <a:r>
                        <a:rPr lang="en-US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487/7, </a:t>
                      </a:r>
                      <a:r>
                        <a:rPr lang="en-US" sz="1400" b="0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Peera</a:t>
                      </a:r>
                      <a:r>
                        <a:rPr lang="en-US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en-US" sz="1400" b="0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Garhi</a:t>
                      </a:r>
                      <a:r>
                        <a:rPr lang="en-US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Chowk,</a:t>
                      </a:r>
                    </a:p>
                    <a:p>
                      <a:pPr algn="l" fontAlgn="t"/>
                      <a:r>
                        <a:rPr lang="en-US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New Delhi -110087</a:t>
                      </a:r>
                    </a:p>
                    <a:p>
                      <a:pPr algn="l" fontAlgn="t"/>
                      <a:r>
                        <a:rPr lang="en-US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T- 9310126767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ABC Traders</a:t>
                      </a:r>
                      <a:b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N-4&amp;5, Gulzar Mansion, IVRI Rd, Rajendra Nagar, Bareilly, Uttar Pradesh 243122</a:t>
                      </a:r>
                      <a:b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 - 9219602823 / 7300786588</a:t>
                      </a: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SARASWATI BIO CHEM  ,</a:t>
                      </a:r>
                    </a:p>
                    <a:p>
                      <a:pPr algn="l" fontAlgn="t"/>
                      <a: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opp. Gita Sen . sec. school ,RLY Road , Kurukshetra -136118</a:t>
                      </a:r>
                    </a:p>
                    <a:p>
                      <a:pPr algn="l" fontAlgn="t"/>
                      <a: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T-9812700403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OMKAR SERVICES,PLOT NO-140,FIRST FLOOR,KHASRA NO-9/5,KAKROLA HOUSING COMPLEX,DWARKA, DELHI 110078, </a:t>
                      </a:r>
                      <a:br>
                        <a:rPr lang="en-US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</a:br>
                      <a:r>
                        <a:rPr lang="en-US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PH - 8851577246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/>
                </a:tc>
                <a:extLst>
                  <a:ext uri="{0D108BD9-81ED-4DB2-BD59-A6C34878D82A}">
                    <a16:rowId xmlns:a16="http://schemas.microsoft.com/office/drawing/2014/main" val="2923939947"/>
                  </a:ext>
                </a:extLst>
              </a:tr>
              <a:tr h="20331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u="none" strike="noStrike" dirty="0">
                          <a:effectLst/>
                        </a:rPr>
                        <a:t>NOIDA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u="none" strike="noStrike" dirty="0">
                          <a:effectLst/>
                        </a:rPr>
                        <a:t>AGRA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GHAZIABAD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u="none" strike="noStrike" dirty="0">
                          <a:effectLst/>
                        </a:rPr>
                        <a:t>UDAIPUR.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/>
                </a:tc>
                <a:extLst>
                  <a:ext uri="{0D108BD9-81ED-4DB2-BD59-A6C34878D82A}">
                    <a16:rowId xmlns:a16="http://schemas.microsoft.com/office/drawing/2014/main" val="2474225109"/>
                  </a:ext>
                </a:extLst>
              </a:tr>
              <a:tr h="1596034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</a:rPr>
                        <a:t> MEDICARE SOLUTIONS ,</a:t>
                      </a:r>
                      <a:br>
                        <a:rPr lang="en-US" sz="1400" u="none" strike="noStrike" dirty="0">
                          <a:effectLst/>
                        </a:rPr>
                      </a:br>
                      <a:r>
                        <a:rPr lang="en-US" sz="1400" u="none" strike="noStrike" dirty="0">
                          <a:effectLst/>
                        </a:rPr>
                        <a:t>G- 3 Gopal ji mart ,Shahpur</a:t>
                      </a:r>
                      <a:br>
                        <a:rPr lang="en-US" sz="1400" u="none" strike="noStrike" dirty="0">
                          <a:effectLst/>
                        </a:rPr>
                      </a:br>
                      <a:r>
                        <a:rPr lang="en-US" sz="1400" u="none" strike="noStrike" dirty="0">
                          <a:effectLst/>
                        </a:rPr>
                        <a:t> Near J.P. hospital ,Sector-128 ,</a:t>
                      </a:r>
                      <a:br>
                        <a:rPr lang="en-US" sz="1400" u="none" strike="noStrike" dirty="0">
                          <a:effectLst/>
                        </a:rPr>
                      </a:br>
                      <a:r>
                        <a:rPr lang="en-US" sz="1400" u="none" strike="noStrike" dirty="0">
                          <a:effectLst/>
                        </a:rPr>
                        <a:t>Noida-201304 (U.P) ,</a:t>
                      </a:r>
                      <a:br>
                        <a:rPr lang="en-US" sz="1400" u="none" strike="noStrike" dirty="0">
                          <a:effectLst/>
                        </a:rPr>
                      </a:br>
                      <a:r>
                        <a:rPr lang="en-US" sz="1400" u="none" strike="noStrike" dirty="0">
                          <a:effectLst/>
                        </a:rPr>
                        <a:t>T-9310023407</a:t>
                      </a:r>
                      <a:br>
                        <a:rPr lang="en-US" sz="1400" u="none" strike="noStrike" dirty="0">
                          <a:effectLst/>
                        </a:rPr>
                      </a:br>
                      <a:r>
                        <a:rPr lang="en-US" sz="1400" u="none" strike="noStrike" dirty="0">
                          <a:effectLst/>
                        </a:rPr>
                        <a:t>               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 err="1">
                          <a:effectLst/>
                        </a:rPr>
                        <a:t>Vaishno</a:t>
                      </a:r>
                      <a:r>
                        <a:rPr lang="en-US" sz="1400" u="none" strike="noStrike" dirty="0">
                          <a:effectLst/>
                        </a:rPr>
                        <a:t> pharmaceutical</a:t>
                      </a:r>
                      <a:br>
                        <a:rPr lang="en-US" sz="1400" u="none" strike="noStrike" dirty="0">
                          <a:effectLst/>
                        </a:rPr>
                      </a:br>
                      <a:r>
                        <a:rPr lang="en-US" sz="1400" u="none" strike="noStrike" dirty="0">
                          <a:effectLst/>
                        </a:rPr>
                        <a:t>37/264,opp. Vijay market ,Dayal Bagh road new </a:t>
                      </a:r>
                      <a:r>
                        <a:rPr lang="en-US" sz="1400" u="none" strike="noStrike" dirty="0" err="1">
                          <a:effectLst/>
                        </a:rPr>
                        <a:t>agra</a:t>
                      </a:r>
                      <a:r>
                        <a:rPr lang="en-US" sz="1400" u="none" strike="noStrike" dirty="0">
                          <a:effectLst/>
                        </a:rPr>
                        <a:t> ,</a:t>
                      </a:r>
                      <a:r>
                        <a:rPr lang="en-US" sz="1400" u="none" strike="noStrike" dirty="0" err="1">
                          <a:effectLst/>
                        </a:rPr>
                        <a:t>agra</a:t>
                      </a:r>
                      <a:r>
                        <a:rPr lang="en-US" sz="1400" u="none" strike="noStrike" dirty="0">
                          <a:effectLst/>
                        </a:rPr>
                        <a:t> 28200 , Saksham -9917018877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Vinayak Surgicals, </a:t>
                      </a:r>
                      <a:b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</a:br>
                      <a: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GF-10, UPPER GROUND FLOOR, MARK MALL SECTOR-4B, VASUNDHARA, Ghaziabad, Uttar Pradesh, 201012 M- 9561296397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</a:rPr>
                        <a:t>Unique Medicos</a:t>
                      </a:r>
                      <a:br>
                        <a:rPr lang="en-US" sz="1400" u="none" strike="noStrike" dirty="0">
                          <a:effectLst/>
                        </a:rPr>
                      </a:br>
                      <a:r>
                        <a:rPr lang="en-US" sz="1400" u="none" strike="noStrike" dirty="0">
                          <a:effectLst/>
                        </a:rPr>
                        <a:t>Shop Number 4, Ground </a:t>
                      </a:r>
                      <a:r>
                        <a:rPr lang="en-US" sz="1400" u="none" strike="noStrike" dirty="0" err="1">
                          <a:effectLst/>
                        </a:rPr>
                        <a:t>Floor,Shrinath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Plaza,Opp.M.B.Govt.Hospital</a:t>
                      </a:r>
                      <a:r>
                        <a:rPr lang="en-US" sz="1400" u="none" strike="noStrike" dirty="0">
                          <a:effectLst/>
                        </a:rPr>
                        <a:t> ,Chetak Circle, Udaipur-313001</a:t>
                      </a:r>
                      <a:br>
                        <a:rPr lang="en-US" sz="1400" u="none" strike="noStrike" dirty="0">
                          <a:effectLst/>
                        </a:rPr>
                      </a:br>
                      <a:r>
                        <a:rPr lang="en-US" sz="1400" u="none" strike="noStrike" dirty="0">
                          <a:effectLst/>
                        </a:rPr>
                        <a:t>02942417416.9352526141</a:t>
                      </a:r>
                      <a:br>
                        <a:rPr lang="en-US" sz="1400" u="none" strike="noStrike" dirty="0">
                          <a:effectLst/>
                        </a:rPr>
                      </a:br>
                      <a:r>
                        <a:rPr lang="en-US" sz="1400" u="none" strike="noStrike" dirty="0">
                          <a:effectLst/>
                        </a:rPr>
                        <a:t>Time 11am to 5pm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/>
                </a:tc>
                <a:extLst>
                  <a:ext uri="{0D108BD9-81ED-4DB2-BD59-A6C34878D82A}">
                    <a16:rowId xmlns:a16="http://schemas.microsoft.com/office/drawing/2014/main" val="2050153958"/>
                  </a:ext>
                </a:extLst>
              </a:tr>
              <a:tr h="20331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u="none" strike="noStrike" dirty="0">
                          <a:effectLst/>
                        </a:rPr>
                        <a:t>SONIPAT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SIRSA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BIKANER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u="none" strike="noStrike" dirty="0">
                          <a:effectLst/>
                        </a:rPr>
                        <a:t>KOTA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/>
                </a:tc>
                <a:extLst>
                  <a:ext uri="{0D108BD9-81ED-4DB2-BD59-A6C34878D82A}">
                    <a16:rowId xmlns:a16="http://schemas.microsoft.com/office/drawing/2014/main" val="3627434452"/>
                  </a:ext>
                </a:extLst>
              </a:tr>
              <a:tr h="1728191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Saatvik</a:t>
                      </a:r>
                      <a:r>
                        <a:rPr lang="en-US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 Medicos ,</a:t>
                      </a:r>
                    </a:p>
                    <a:p>
                      <a:pPr algn="l" fontAlgn="t"/>
                      <a:r>
                        <a:rPr lang="en-US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32-A Geeta Bhawan </a:t>
                      </a:r>
                    </a:p>
                    <a:p>
                      <a:pPr algn="l" fontAlgn="t"/>
                      <a:r>
                        <a:rPr lang="en-US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Sonepat-131001</a:t>
                      </a:r>
                    </a:p>
                    <a:p>
                      <a:pPr algn="l" fontAlgn="t"/>
                      <a:r>
                        <a:rPr lang="en-US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T-9812190008 / 9728100000</a:t>
                      </a:r>
                    </a:p>
                    <a:p>
                      <a:pPr algn="l" fontAlgn="t"/>
                      <a:endParaRPr lang="en-US" sz="1400" b="0" u="none" strike="noStrike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algn="l" fontAlgn="t"/>
                      <a:endParaRPr lang="en-US" sz="1400" b="0" u="none" strike="noStrike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algn="l" fontAlgn="t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BANSAL PHARMACEUTICALS ,</a:t>
                      </a:r>
                    </a:p>
                    <a:p>
                      <a:pPr algn="l" fontAlgn="t"/>
                      <a: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OPP. R.S.D. SCHOOL, MONGA DENTAL WALI GALI, DABWALI ROAD, SIRSA-125055</a:t>
                      </a:r>
                    </a:p>
                    <a:p>
                      <a:pPr algn="l" fontAlgn="t"/>
                      <a: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T-9812600629/9992022529/8901119329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A.H.D SOLUTION ,Shiv Niwas Building opp. Ratan Bihari Park  ,</a:t>
                      </a:r>
                    </a:p>
                    <a:p>
                      <a:pPr algn="l" fontAlgn="t"/>
                      <a: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K.E.M Road, Bikaner 334001 ,</a:t>
                      </a:r>
                    </a:p>
                    <a:p>
                      <a:pPr algn="l" fontAlgn="t"/>
                      <a: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t-9950081919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</a:rPr>
                        <a:t> Sharma electronics, </a:t>
                      </a:r>
                      <a:br>
                        <a:rPr lang="en-US" sz="1400" u="none" strike="noStrike" dirty="0">
                          <a:effectLst/>
                        </a:rPr>
                      </a:br>
                      <a:r>
                        <a:rPr lang="en-US" sz="1400" u="none" strike="noStrike" dirty="0">
                          <a:effectLst/>
                        </a:rPr>
                        <a:t>384, shopping </a:t>
                      </a:r>
                      <a:r>
                        <a:rPr lang="en-US" sz="1400" u="none" strike="noStrike" dirty="0" err="1">
                          <a:effectLst/>
                        </a:rPr>
                        <a:t>centre</a:t>
                      </a:r>
                      <a:r>
                        <a:rPr lang="en-US" sz="1400" u="none" strike="noStrike" dirty="0">
                          <a:effectLst/>
                        </a:rPr>
                        <a:t>, </a:t>
                      </a:r>
                      <a:br>
                        <a:rPr lang="en-US" sz="1400" u="none" strike="noStrike" dirty="0">
                          <a:effectLst/>
                        </a:rPr>
                      </a:br>
                      <a:r>
                        <a:rPr lang="en-US" sz="1400" u="none" strike="noStrike" dirty="0">
                          <a:effectLst/>
                        </a:rPr>
                        <a:t>Near IDBI bank , Kota</a:t>
                      </a:r>
                      <a:br>
                        <a:rPr lang="en-US" sz="1400" u="none" strike="noStrike" dirty="0">
                          <a:effectLst/>
                        </a:rPr>
                      </a:br>
                      <a:r>
                        <a:rPr lang="en-US" sz="1400" u="none" strike="noStrike" dirty="0">
                          <a:effectLst/>
                        </a:rPr>
                        <a:t> Rajasthan - 324006 </a:t>
                      </a:r>
                      <a:br>
                        <a:rPr lang="en-US" sz="1400" u="none" strike="noStrike" dirty="0">
                          <a:effectLst/>
                        </a:rPr>
                      </a:br>
                      <a:r>
                        <a:rPr lang="en-US" sz="1400" u="none" strike="noStrike" dirty="0">
                          <a:effectLst/>
                        </a:rPr>
                        <a:t>        </a:t>
                      </a:r>
                      <a:br>
                        <a:rPr lang="en-US" sz="1400" u="none" strike="noStrike" dirty="0">
                          <a:effectLst/>
                        </a:rPr>
                      </a:b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/>
                </a:tc>
                <a:extLst>
                  <a:ext uri="{0D108BD9-81ED-4DB2-BD59-A6C34878D82A}">
                    <a16:rowId xmlns:a16="http://schemas.microsoft.com/office/drawing/2014/main" val="552083810"/>
                  </a:ext>
                </a:extLst>
              </a:tr>
            </a:tbl>
          </a:graphicData>
        </a:graphic>
      </p:graphicFrame>
      <p:pic>
        <p:nvPicPr>
          <p:cNvPr id="2" name="Picture 1">
            <a:extLst>
              <a:ext uri="{FF2B5EF4-FFF2-40B4-BE49-F238E27FC236}">
                <a16:creationId xmlns:a16="http://schemas.microsoft.com/office/drawing/2014/main" id="{8F65C302-AE00-8A3D-5A65-DB2AB6F43F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85079" y="120314"/>
            <a:ext cx="1606814" cy="457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72702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06FF688-4407-4EE0-A138-F10DC9B3B3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0795856"/>
              </p:ext>
            </p:extLst>
          </p:nvPr>
        </p:nvGraphicFramePr>
        <p:xfrm>
          <a:off x="131708" y="276663"/>
          <a:ext cx="11881616" cy="6625032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2963818">
                  <a:extLst>
                    <a:ext uri="{9D8B030D-6E8A-4147-A177-3AD203B41FA5}">
                      <a16:colId xmlns:a16="http://schemas.microsoft.com/office/drawing/2014/main" val="3135521414"/>
                    </a:ext>
                  </a:extLst>
                </a:gridCol>
                <a:gridCol w="2963818">
                  <a:extLst>
                    <a:ext uri="{9D8B030D-6E8A-4147-A177-3AD203B41FA5}">
                      <a16:colId xmlns:a16="http://schemas.microsoft.com/office/drawing/2014/main" val="2516371673"/>
                    </a:ext>
                  </a:extLst>
                </a:gridCol>
                <a:gridCol w="2976990">
                  <a:extLst>
                    <a:ext uri="{9D8B030D-6E8A-4147-A177-3AD203B41FA5}">
                      <a16:colId xmlns:a16="http://schemas.microsoft.com/office/drawing/2014/main" val="2512290307"/>
                    </a:ext>
                  </a:extLst>
                </a:gridCol>
                <a:gridCol w="2976990">
                  <a:extLst>
                    <a:ext uri="{9D8B030D-6E8A-4147-A177-3AD203B41FA5}">
                      <a16:colId xmlns:a16="http://schemas.microsoft.com/office/drawing/2014/main" val="2163389520"/>
                    </a:ext>
                  </a:extLst>
                </a:gridCol>
              </a:tblGrid>
              <a:tr h="203317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/>
                </a:tc>
                <a:extLst>
                  <a:ext uri="{0D108BD9-81ED-4DB2-BD59-A6C34878D82A}">
                    <a16:rowId xmlns:a16="http://schemas.microsoft.com/office/drawing/2014/main" val="1842562355"/>
                  </a:ext>
                </a:extLst>
              </a:tr>
              <a:tr h="254145">
                <a:tc gridSpan="4">
                  <a:txBody>
                    <a:bodyPr/>
                    <a:lstStyle/>
                    <a:p>
                      <a:pPr algn="ctr" fontAlgn="t"/>
                      <a:r>
                        <a:rPr lang="en-US" sz="1600" b="1" u="none" strike="noStrike" dirty="0">
                          <a:effectLst/>
                        </a:rPr>
                        <a:t>PICKUP CENTRE</a:t>
                      </a:r>
                    </a:p>
                  </a:txBody>
                  <a:tcPr marL="7018" marR="7018" marT="7018" marB="0"/>
                </a:tc>
                <a:tc hMerge="1"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/>
                </a:tc>
                <a:tc hMerge="1"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/>
                </a:tc>
                <a:tc hMerge="1">
                  <a:txBody>
                    <a:bodyPr/>
                    <a:lstStyle/>
                    <a:p>
                      <a:pPr algn="l" fontAlgn="t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/>
                </a:tc>
                <a:extLst>
                  <a:ext uri="{0D108BD9-81ED-4DB2-BD59-A6C34878D82A}">
                    <a16:rowId xmlns:a16="http://schemas.microsoft.com/office/drawing/2014/main" val="2146514457"/>
                  </a:ext>
                </a:extLst>
              </a:tr>
              <a:tr h="25414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u="none" strike="noStrike" dirty="0">
                          <a:effectLst/>
                        </a:rPr>
                        <a:t> 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u="none" strike="noStrike" dirty="0"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u="none" strike="noStrike" dirty="0"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/>
                </a:tc>
                <a:extLst>
                  <a:ext uri="{0D108BD9-81ED-4DB2-BD59-A6C34878D82A}">
                    <a16:rowId xmlns:a16="http://schemas.microsoft.com/office/drawing/2014/main" val="2093216527"/>
                  </a:ext>
                </a:extLst>
              </a:tr>
              <a:tr h="20331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JAMMU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SRINAGAR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HISAR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HISAR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/>
                </a:tc>
                <a:extLst>
                  <a:ext uri="{0D108BD9-81ED-4DB2-BD59-A6C34878D82A}">
                    <a16:rowId xmlns:a16="http://schemas.microsoft.com/office/drawing/2014/main" val="1567400953"/>
                  </a:ext>
                </a:extLst>
              </a:tr>
              <a:tr h="1657030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Jogindra</a:t>
                      </a:r>
                      <a:r>
                        <a:rPr lang="en-US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Pharmaceuticals 151 </a:t>
                      </a:r>
                      <a:r>
                        <a:rPr lang="en-US" sz="1400" b="0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raghunathpura</a:t>
                      </a:r>
                      <a:r>
                        <a:rPr lang="en-US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, Jammu 180001 J&amp;K M- 9070557777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Swift orthotics, near JNLM hospital, </a:t>
                      </a:r>
                      <a:r>
                        <a:rPr lang="en-US" sz="1400" b="0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rainawari</a:t>
                      </a:r>
                      <a:r>
                        <a:rPr lang="en-US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, </a:t>
                      </a:r>
                      <a:r>
                        <a:rPr lang="en-US" sz="1400" b="0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srinagar</a:t>
                      </a:r>
                      <a:r>
                        <a:rPr lang="en-US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190003 J&amp;K M- 9796189139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National Surgi Care</a:t>
                      </a:r>
                      <a:b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</a:br>
                      <a: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SHOP NO-1, GROUND FLOOR, JINDAL HOSPITAL ROAD, NEAR SONAKSAHI HOSPITAL, HISAR-125001, M-9896400303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S.L SERVICE </a:t>
                      </a:r>
                      <a:br>
                        <a:rPr lang="en-US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</a:br>
                      <a:r>
                        <a:rPr lang="en-US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519B, KRISHNA NAGAR CAMP CHOWK, NEAR PREM BANDHAN BANQUET HALL, HISAR-125001, t- 9034770099/9254289838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/>
                </a:tc>
                <a:extLst>
                  <a:ext uri="{0D108BD9-81ED-4DB2-BD59-A6C34878D82A}">
                    <a16:rowId xmlns:a16="http://schemas.microsoft.com/office/drawing/2014/main" val="2923939947"/>
                  </a:ext>
                </a:extLst>
              </a:tr>
              <a:tr h="20331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FARIDABAD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PANIPAT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AJMER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AMRITSAR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/>
                </a:tc>
                <a:extLst>
                  <a:ext uri="{0D108BD9-81ED-4DB2-BD59-A6C34878D82A}">
                    <a16:rowId xmlns:a16="http://schemas.microsoft.com/office/drawing/2014/main" val="2474225109"/>
                  </a:ext>
                </a:extLst>
              </a:tr>
              <a:tr h="1596034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1A/116 Shanti Surgicals NIT Faridabad A Block, Near </a:t>
                      </a:r>
                      <a:r>
                        <a:rPr lang="en-US" sz="1400" b="0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Phawara</a:t>
                      </a:r>
                      <a:r>
                        <a:rPr lang="en-US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Singh Chowk, Faridabad, Haryana 121001, T-8587872172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Siyaram</a:t>
                      </a:r>
                      <a:r>
                        <a:rPr lang="en-US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Pharma, Behind Hotel Regency </a:t>
                      </a:r>
                      <a:r>
                        <a:rPr lang="en-US" sz="1400" b="0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Gohana</a:t>
                      </a:r>
                      <a:r>
                        <a:rPr lang="en-US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Road Panipat 1321003, T-8755972112/9034800128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Varsha enterprises 2kh1 opp. Baroda Rajasthan Gramin Bank Shastri Nagar Ajmer Rajasthan Pin Code-305001, T-9414456385 / 9352214113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Meditech Services, Add: 59/1-B 2ND Floor, Pink Plaza, Amritsar, Punjab 143001,T-9888337715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/>
                </a:tc>
                <a:extLst>
                  <a:ext uri="{0D108BD9-81ED-4DB2-BD59-A6C34878D82A}">
                    <a16:rowId xmlns:a16="http://schemas.microsoft.com/office/drawing/2014/main" val="2050153958"/>
                  </a:ext>
                </a:extLst>
              </a:tr>
              <a:tr h="44716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CHANDIGARH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JALANDHAR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DEHRADUN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BATHINDA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/>
                </a:tc>
                <a:extLst>
                  <a:ext uri="{0D108BD9-81ED-4DB2-BD59-A6C34878D82A}">
                    <a16:rowId xmlns:a16="http://schemas.microsoft.com/office/drawing/2014/main" val="3627434452"/>
                  </a:ext>
                </a:extLst>
              </a:tr>
              <a:tr h="1728191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Mahaluxmi</a:t>
                      </a:r>
                      <a:r>
                        <a:rPr lang="en-US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Surgicals &amp; Medicine Distributors, Add: 85-86, Sector 16D Market Road, Sector 16 D Chandigarh, Chandigarh 160015, T-+91 172 500 3222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Satnam Surgicals (Add: 8-C </a:t>
                      </a:r>
                      <a:r>
                        <a:rPr lang="en-US" sz="1200" b="0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Dilkusha</a:t>
                      </a:r>
                      <a: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Market, Jalandhar Punjab 144001,T- 9878307000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Allied Info-Tel, 25, tilak road, opp. road HP </a:t>
                      </a:r>
                      <a:r>
                        <a:rPr lang="en-US" sz="1200" b="0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kindergarden</a:t>
                      </a:r>
                      <a: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school, </a:t>
                      </a:r>
                      <a:r>
                        <a:rPr lang="en-US" sz="1200" b="0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dehradun</a:t>
                      </a:r>
                      <a: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, </a:t>
                      </a:r>
                      <a:r>
                        <a:rPr lang="en-US" sz="1200" b="0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ph</a:t>
                      </a:r>
                      <a: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- 9837062101, 9837119210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Tridev</a:t>
                      </a:r>
                      <a:r>
                        <a:rPr lang="en-US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pharmaceuticals, </a:t>
                      </a:r>
                      <a:r>
                        <a:rPr lang="en-US" sz="1400" b="0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santpura</a:t>
                      </a:r>
                      <a:r>
                        <a:rPr lang="en-US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road, shakti </a:t>
                      </a:r>
                      <a:r>
                        <a:rPr lang="en-US" sz="1400" b="0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nagar</a:t>
                      </a:r>
                      <a:r>
                        <a:rPr lang="en-US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, near over bridge, bathinda,151005, T-9888324650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/>
                </a:tc>
                <a:extLst>
                  <a:ext uri="{0D108BD9-81ED-4DB2-BD59-A6C34878D82A}">
                    <a16:rowId xmlns:a16="http://schemas.microsoft.com/office/drawing/2014/main" val="552083810"/>
                  </a:ext>
                </a:extLst>
              </a:tr>
            </a:tbl>
          </a:graphicData>
        </a:graphic>
      </p:graphicFrame>
      <p:pic>
        <p:nvPicPr>
          <p:cNvPr id="2" name="Picture 1">
            <a:extLst>
              <a:ext uri="{FF2B5EF4-FFF2-40B4-BE49-F238E27FC236}">
                <a16:creationId xmlns:a16="http://schemas.microsoft.com/office/drawing/2014/main" id="{8F65C302-AE00-8A3D-5A65-DB2AB6F43F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85079" y="120314"/>
            <a:ext cx="1606814" cy="457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39701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0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82295B8B-2F03-473B-895C-787325281C2F}">
  <we:reference id="wa200005566" version="3.0.0.2" store="en-US" storeType="OMEX"/>
  <we:alternateReferences>
    <we:reference id="wa200005566" version="3.0.0.2" store="wa200005566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otalTime>18968</TotalTime>
  <Words>2151</Words>
  <Application>Microsoft Office PowerPoint</Application>
  <PresentationFormat>Widescreen</PresentationFormat>
  <Paragraphs>338</Paragraphs>
  <Slides>10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Aptos</vt:lpstr>
      <vt:lpstr>Arial</vt:lpstr>
      <vt:lpstr>Calibri</vt:lpstr>
      <vt:lpstr>Verdana</vt:lpstr>
      <vt:lpstr>Office Theme</vt:lpstr>
      <vt:lpstr>OMRON HEALTHCARE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Indesh Dhasmana / OHS-IN</dc:creator>
  <cp:lastModifiedBy>Jagpal Singh / OHO</cp:lastModifiedBy>
  <cp:revision>44</cp:revision>
  <cp:lastPrinted>2022-03-29T06:51:04Z</cp:lastPrinted>
  <dcterms:created xsi:type="dcterms:W3CDTF">2022-02-25T06:28:30Z</dcterms:created>
  <dcterms:modified xsi:type="dcterms:W3CDTF">2024-12-17T06:20:12Z</dcterms:modified>
</cp:coreProperties>
</file>